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84"/>
  </p:notesMasterIdLst>
  <p:handoutMasterIdLst>
    <p:handoutMasterId r:id="rId85"/>
  </p:handoutMasterIdLst>
  <p:sldIdLst>
    <p:sldId id="257" r:id="rId2"/>
    <p:sldId id="258" r:id="rId3"/>
    <p:sldId id="276" r:id="rId4"/>
    <p:sldId id="260" r:id="rId5"/>
    <p:sldId id="277" r:id="rId6"/>
    <p:sldId id="271" r:id="rId7"/>
    <p:sldId id="272" r:id="rId8"/>
    <p:sldId id="274" r:id="rId9"/>
    <p:sldId id="261" r:id="rId10"/>
    <p:sldId id="262" r:id="rId11"/>
    <p:sldId id="263" r:id="rId12"/>
    <p:sldId id="322" r:id="rId13"/>
    <p:sldId id="275" r:id="rId14"/>
    <p:sldId id="264" r:id="rId15"/>
    <p:sldId id="265" r:id="rId16"/>
    <p:sldId id="266" r:id="rId17"/>
    <p:sldId id="268" r:id="rId18"/>
    <p:sldId id="267" r:id="rId19"/>
    <p:sldId id="269" r:id="rId20"/>
    <p:sldId id="270" r:id="rId21"/>
    <p:sldId id="273" r:id="rId22"/>
    <p:sldId id="328" r:id="rId23"/>
    <p:sldId id="278" r:id="rId24"/>
    <p:sldId id="296" r:id="rId25"/>
    <p:sldId id="334" r:id="rId26"/>
    <p:sldId id="337" r:id="rId27"/>
    <p:sldId id="339" r:id="rId28"/>
    <p:sldId id="338" r:id="rId29"/>
    <p:sldId id="336" r:id="rId30"/>
    <p:sldId id="285" r:id="rId31"/>
    <p:sldId id="297" r:id="rId32"/>
    <p:sldId id="332" r:id="rId33"/>
    <p:sldId id="333" r:id="rId34"/>
    <p:sldId id="342" r:id="rId35"/>
    <p:sldId id="340" r:id="rId36"/>
    <p:sldId id="304" r:id="rId37"/>
    <p:sldId id="299" r:id="rId38"/>
    <p:sldId id="314" r:id="rId39"/>
    <p:sldId id="315" r:id="rId40"/>
    <p:sldId id="316" r:id="rId41"/>
    <p:sldId id="309" r:id="rId42"/>
    <p:sldId id="317" r:id="rId43"/>
    <p:sldId id="318" r:id="rId44"/>
    <p:sldId id="343" r:id="rId45"/>
    <p:sldId id="323" r:id="rId46"/>
    <p:sldId id="326" r:id="rId47"/>
    <p:sldId id="344" r:id="rId48"/>
    <p:sldId id="324" r:id="rId49"/>
    <p:sldId id="345" r:id="rId50"/>
    <p:sldId id="348" r:id="rId51"/>
    <p:sldId id="349" r:id="rId52"/>
    <p:sldId id="347" r:id="rId53"/>
    <p:sldId id="350" r:id="rId54"/>
    <p:sldId id="346" r:id="rId55"/>
    <p:sldId id="351" r:id="rId56"/>
    <p:sldId id="327" r:id="rId57"/>
    <p:sldId id="325" r:id="rId58"/>
    <p:sldId id="279" r:id="rId59"/>
    <p:sldId id="329" r:id="rId60"/>
    <p:sldId id="330" r:id="rId61"/>
    <p:sldId id="280" r:id="rId62"/>
    <p:sldId id="319" r:id="rId63"/>
    <p:sldId id="320" r:id="rId64"/>
    <p:sldId id="321" r:id="rId65"/>
    <p:sldId id="310" r:id="rId66"/>
    <p:sldId id="311" r:id="rId67"/>
    <p:sldId id="312" r:id="rId68"/>
    <p:sldId id="313" r:id="rId69"/>
    <p:sldId id="284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81" r:id="rId81"/>
    <p:sldId id="282" r:id="rId82"/>
    <p:sldId id="283" r:id="rId8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6" autoAdjust="0"/>
    <p:restoredTop sz="94610" autoAdjust="0"/>
  </p:normalViewPr>
  <p:slideViewPr>
    <p:cSldViewPr snapToGrid="0">
      <p:cViewPr varScale="1">
        <p:scale>
          <a:sx n="110" d="100"/>
          <a:sy n="110" d="100"/>
        </p:scale>
        <p:origin x="4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2022-04-06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2022-04-06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2022-04-07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0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2022-04-07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0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slide" Target="slide14.xml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43.jpeg"/><Relationship Id="rId11" Type="http://schemas.openxmlformats.org/officeDocument/2006/relationships/image" Target="../media/image7.png"/><Relationship Id="rId5" Type="http://schemas.openxmlformats.org/officeDocument/2006/relationships/image" Target="../media/image42.jpe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7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slide" Target="slide14.xml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slide" Target="slide14.xml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2.jpe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slide" Target="slide7.xml"/><Relationship Id="rId2" Type="http://schemas.openxmlformats.org/officeDocument/2006/relationships/tags" Target="../tags/tag6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10" Type="http://schemas.openxmlformats.org/officeDocument/2006/relationships/tags" Target="../tags/tag72.xml"/><Relationship Id="rId19" Type="http://schemas.openxmlformats.org/officeDocument/2006/relationships/image" Target="../media/image56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slide" Target="slide7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7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10" Type="http://schemas.openxmlformats.org/officeDocument/2006/relationships/image" Target="../media/image58.jpeg"/><Relationship Id="rId4" Type="http://schemas.openxmlformats.org/officeDocument/2006/relationships/tags" Target="../tags/tag85.xml"/><Relationship Id="rId9" Type="http://schemas.openxmlformats.org/officeDocument/2006/relationships/slide" Target="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image" Target="../media/image3.jpe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" Target="slide11.xml"/><Relationship Id="rId2" Type="http://schemas.openxmlformats.org/officeDocument/2006/relationships/tags" Target="../tags/tag1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4.jpe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19" Type="http://schemas.openxmlformats.org/officeDocument/2006/relationships/image" Target="../media/image2.jpe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slide" Target="slide7.xml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4" Type="http://schemas.openxmlformats.org/officeDocument/2006/relationships/slide" Target="slide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slide" Target="slide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image" Target="../media/image2.jpe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slide" Target="slide10.xml"/><Relationship Id="rId2" Type="http://schemas.openxmlformats.org/officeDocument/2006/relationships/tags" Target="../tags/tag3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10" Type="http://schemas.openxmlformats.org/officeDocument/2006/relationships/tags" Target="../tags/tag41.xml"/><Relationship Id="rId19" Type="http://schemas.openxmlformats.org/officeDocument/2006/relationships/image" Target="../media/image10.jpe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1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image" Target="../media/image2.jpe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slide" Target="slide7.xml"/><Relationship Id="rId2" Type="http://schemas.openxmlformats.org/officeDocument/2006/relationships/tags" Target="../tags/tag99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10" Type="http://schemas.openxmlformats.org/officeDocument/2006/relationships/tags" Target="../tags/tag107.xml"/><Relationship Id="rId19" Type="http://schemas.openxmlformats.org/officeDocument/2006/relationships/image" Target="../media/image133.jpe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image" Target="../media/image2.jpe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slide" Target="slide7.xml"/><Relationship Id="rId2" Type="http://schemas.openxmlformats.org/officeDocument/2006/relationships/tags" Target="../tags/tag11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10" Type="http://schemas.openxmlformats.org/officeDocument/2006/relationships/tags" Target="../tags/tag122.xml"/><Relationship Id="rId19" Type="http://schemas.openxmlformats.org/officeDocument/2006/relationships/image" Target="../media/image140.jpe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Kospi200</a:t>
            </a:r>
            <a:br>
              <a:rPr lang="en-US" altLang="ko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선물 자동매매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System JB</a:t>
            </a:r>
            <a:endParaRPr lang="ko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3784" y="5708154"/>
            <a:ext cx="6269347" cy="1021498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™ 놀부유희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447FD150-14E2-4BDF-8F72-D6A24667911B}"/>
              </a:ext>
            </a:extLst>
          </p:cNvPr>
          <p:cNvSpPr txBox="1">
            <a:spLocks/>
          </p:cNvSpPr>
          <p:nvPr/>
        </p:nvSpPr>
        <p:spPr>
          <a:xfrm>
            <a:off x="5246159" y="571061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Kospi200</a:t>
            </a:r>
            <a:br>
              <a:rPr lang="en-US" altLang="ko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선물 자동매매</a:t>
            </a:r>
            <a:br>
              <a:rPr lang="en-US" altLang="ko-KR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System JB</a:t>
            </a:r>
            <a:endParaRPr lang="ko" dirty="0">
              <a:solidFill>
                <a:srgbClr val="9BA8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Picture 10" descr="Jb Logo Stock Vector (Royalty Free) 614959847">
            <a:extLst>
              <a:ext uri="{FF2B5EF4-FFF2-40B4-BE49-F238E27FC236}">
                <a16:creationId xmlns:a16="http://schemas.microsoft.com/office/drawing/2014/main" id="{2C03B617-9A9D-48D6-9CBE-3B364C08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8647" r="11480" b="15333"/>
          <a:stretch/>
        </p:blipFill>
        <p:spPr bwMode="auto">
          <a:xfrm>
            <a:off x="8560525" y="3262213"/>
            <a:ext cx="2214329" cy="23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3E2261-88F0-4728-B44F-2F3E60D86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220"/>
          <a:stretch/>
        </p:blipFill>
        <p:spPr>
          <a:xfrm>
            <a:off x="2735036" y="42849"/>
            <a:ext cx="9408609" cy="540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8901-58ED-413D-A301-C2CF13579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813" y="513776"/>
            <a:ext cx="8848725" cy="1457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E6F80-EB30-473F-83F0-F49475E00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193" y="4000167"/>
            <a:ext cx="8722083" cy="540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E8669D-FF61-4254-BA3F-C968D6666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813" y="2258290"/>
            <a:ext cx="8832948" cy="17525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DE3B02-E898-4B62-AE8A-F98D71E6DB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7572" y="5095734"/>
            <a:ext cx="8390463" cy="657002"/>
          </a:xfrm>
          <a:prstGeom prst="rect">
            <a:avLst/>
          </a:prstGeom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431045-CF4D-4B4A-9D71-A90D8398F8FF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100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10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38F748-1550-40EB-A0A0-F0CDC23AB8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7682" b="57682"/>
          <a:stretch/>
        </p:blipFill>
        <p:spPr>
          <a:xfrm>
            <a:off x="2823502" y="-2700200"/>
            <a:ext cx="9368498" cy="4906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F3E2DB-EF4E-4F1F-92A5-23504425C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064" y="2743607"/>
            <a:ext cx="6832171" cy="68539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EFAF9D-B27A-4FD2-AC96-8F467D7957C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786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B511A-0825-4C60-8B8C-29BACFCC2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036" y="4410269"/>
            <a:ext cx="8924925" cy="1933956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3336A70-72E7-4BD2-806F-FB2120572639}"/>
              </a:ext>
            </a:extLst>
          </p:cNvPr>
          <p:cNvSpPr/>
          <p:nvPr/>
        </p:nvSpPr>
        <p:spPr>
          <a:xfrm>
            <a:off x="133597" y="2116183"/>
            <a:ext cx="2296911" cy="4228042"/>
          </a:xfrm>
          <a:prstGeom prst="wedgeRectCallout">
            <a:avLst>
              <a:gd name="adj1" fmla="val 66370"/>
              <a:gd name="adj2" fmla="val 20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30E4A-42EF-4D2E-86F6-8D4FCF3DFD7B}"/>
              </a:ext>
            </a:extLst>
          </p:cNvPr>
          <p:cNvSpPr txBox="1"/>
          <p:nvPr/>
        </p:nvSpPr>
        <p:spPr>
          <a:xfrm>
            <a:off x="133597" y="2258290"/>
            <a:ext cx="22333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288.7 – 285.5 = 3.2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3.2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/ 0.05 = 64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64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* 12,500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800,000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800,000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 5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계약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4,000,000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필요증거금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46,615,275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수익률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+ 8.58 %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A7CC77-BD9C-4283-A003-758F4E395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100" y="42850"/>
            <a:ext cx="8986011" cy="447015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BE516F3-D1CC-4854-86E5-4A7ED397D783}"/>
              </a:ext>
            </a:extLst>
          </p:cNvPr>
          <p:cNvCxnSpPr/>
          <p:nvPr/>
        </p:nvCxnSpPr>
        <p:spPr>
          <a:xfrm flipH="1">
            <a:off x="4876800" y="2978332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D23B6E-DA8D-4C4D-AE6A-AAA3B23199C5}"/>
              </a:ext>
            </a:extLst>
          </p:cNvPr>
          <p:cNvCxnSpPr/>
          <p:nvPr/>
        </p:nvCxnSpPr>
        <p:spPr>
          <a:xfrm flipH="1">
            <a:off x="4876800" y="4114800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710363-1F0A-46E9-A381-FCFB8E4764AB}"/>
              </a:ext>
            </a:extLst>
          </p:cNvPr>
          <p:cNvCxnSpPr/>
          <p:nvPr/>
        </p:nvCxnSpPr>
        <p:spPr>
          <a:xfrm>
            <a:off x="5712823" y="2978332"/>
            <a:ext cx="0" cy="1166948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D8A65E8-612E-4748-A4D2-DDF9F661C0D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2002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12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E49653-6A59-407F-862D-35F67FCB7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66174"/>
            <a:ext cx="9363075" cy="46577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3AF930-9F96-43E4-A077-3B04FFA429F1}"/>
              </a:ext>
            </a:extLst>
          </p:cNvPr>
          <p:cNvCxnSpPr/>
          <p:nvPr/>
        </p:nvCxnSpPr>
        <p:spPr>
          <a:xfrm flipH="1">
            <a:off x="2063931" y="4859383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10083BB-0869-4555-9A3C-789948D205A1}"/>
              </a:ext>
            </a:extLst>
          </p:cNvPr>
          <p:cNvCxnSpPr/>
          <p:nvPr/>
        </p:nvCxnSpPr>
        <p:spPr>
          <a:xfrm flipH="1">
            <a:off x="2063931" y="5995851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ADED80-F478-46E0-AE81-5F7E52693EE8}"/>
              </a:ext>
            </a:extLst>
          </p:cNvPr>
          <p:cNvCxnSpPr/>
          <p:nvPr/>
        </p:nvCxnSpPr>
        <p:spPr>
          <a:xfrm>
            <a:off x="2899954" y="4859383"/>
            <a:ext cx="0" cy="1166948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883826D-1CB2-45C2-9D07-376B8C23C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932" y="387645"/>
            <a:ext cx="11011713" cy="3653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464053-5686-4BE8-BA67-7D785637F43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31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dirty="0"/>
              <a:t>3</a:t>
            </a:r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[차명준박사의 파생상품 이야기] 옵션콤비네이션">
            <a:extLst>
              <a:ext uri="{FF2B5EF4-FFF2-40B4-BE49-F238E27FC236}">
                <a16:creationId xmlns:a16="http://schemas.microsoft.com/office/drawing/2014/main" id="{44A5D47B-93AD-4B7E-AE2E-80E14232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9" y="1967015"/>
            <a:ext cx="11865673" cy="399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o라고 말할 의무 | Isaac의 생각저장 창고">
            <a:extLst>
              <a:ext uri="{FF2B5EF4-FFF2-40B4-BE49-F238E27FC236}">
                <a16:creationId xmlns:a16="http://schemas.microsoft.com/office/drawing/2014/main" id="{1A9A12C6-FC68-40F1-A2F1-0C22E4CD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07034"/>
            <a:ext cx="3075214" cy="17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생각 풍선: 구름 모양 1">
            <a:extLst>
              <a:ext uri="{FF2B5EF4-FFF2-40B4-BE49-F238E27FC236}">
                <a16:creationId xmlns:a16="http://schemas.microsoft.com/office/drawing/2014/main" id="{389EDEDD-D7B5-4A02-A17D-E5122673A2B0}"/>
              </a:ext>
            </a:extLst>
          </p:cNvPr>
          <p:cNvSpPr/>
          <p:nvPr/>
        </p:nvSpPr>
        <p:spPr>
          <a:xfrm>
            <a:off x="7776006" y="138137"/>
            <a:ext cx="3075214" cy="1438114"/>
          </a:xfrm>
          <a:prstGeom prst="cloudCallout">
            <a:avLst>
              <a:gd name="adj1" fmla="val -57647"/>
              <a:gd name="adj2" fmla="val 22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高 변동성</a:t>
            </a:r>
            <a:r>
              <a:rPr lang="en-US" altLang="ko-KR" dirty="0"/>
              <a:t>!</a:t>
            </a:r>
          </a:p>
          <a:p>
            <a:pPr algn="ctr"/>
            <a:r>
              <a:rPr lang="ko-KR" altLang="en-US" dirty="0"/>
              <a:t>예측 할 수 없는 내일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2AC524-DC05-425B-AA06-FD398731F471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971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옵션거래 용어와 특징 : 네이버 블로그">
            <a:extLst>
              <a:ext uri="{FF2B5EF4-FFF2-40B4-BE49-F238E27FC236}">
                <a16:creationId xmlns:a16="http://schemas.microsoft.com/office/drawing/2014/main" id="{49A708D5-873D-4FCE-A557-D3335BAF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97" y="1916394"/>
            <a:ext cx="8806064" cy="42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5FE7E-D439-4A4A-8646-531EE969FDA6}"/>
              </a:ext>
            </a:extLst>
          </p:cNvPr>
          <p:cNvSpPr txBox="1"/>
          <p:nvPr/>
        </p:nvSpPr>
        <p:spPr>
          <a:xfrm>
            <a:off x="3754411" y="2479517"/>
            <a:ext cx="6135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손익 관리의 중요성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0D0F04-3779-4CC2-AB1F-755725B3F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240" y="42849"/>
            <a:ext cx="6934880" cy="18947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DFAA09B-72DE-439F-8C27-43B8E2D9F4AA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599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혼잡한이(가) 표시된 사진&#10;&#10;자동 생성된 설명">
            <a:extLst>
              <a:ext uri="{FF2B5EF4-FFF2-40B4-BE49-F238E27FC236}">
                <a16:creationId xmlns:a16="http://schemas.microsoft.com/office/drawing/2014/main" id="{012E664A-7FC2-4643-8A23-14B570B93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9" b="22892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4FF72DA6-C234-44B5-8DFD-F966539C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2012 </a:t>
            </a:r>
            <a:r>
              <a:rPr lang="ko-KR" altLang="en-US" dirty="0"/>
              <a:t>증권사</a:t>
            </a:r>
            <a:r>
              <a:rPr lang="en-US" dirty="0"/>
              <a:t> </a:t>
            </a:r>
            <a:r>
              <a:rPr lang="ko-KR" altLang="en-US" dirty="0"/>
              <a:t>재직 시절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65"/>
            <a:ext cx="25848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/>
              <a:t>15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5B55F1-4B55-49B6-BDDE-FA8E1B703C0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643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647D0F-FCB6-45E4-91C6-83BC0C96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" y="1"/>
            <a:ext cx="8198780" cy="4254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6C3EFA-6AA7-4620-A4E7-8421A3872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192" y="2898398"/>
            <a:ext cx="8596251" cy="3050767"/>
          </a:xfrm>
          <a:prstGeom prst="rect">
            <a:avLst/>
          </a:prstGeom>
        </p:spPr>
      </p:pic>
      <p:pic>
        <p:nvPicPr>
          <p:cNvPr id="11266" name="Picture 2" descr="예스스탁-주식, 선물, 옵션, 시스템트레이딩 전문업체">
            <a:extLst>
              <a:ext uri="{FF2B5EF4-FFF2-40B4-BE49-F238E27FC236}">
                <a16:creationId xmlns:a16="http://schemas.microsoft.com/office/drawing/2014/main" id="{93AC7659-9E3B-45C8-B955-8BFAA33E0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4" b="216"/>
          <a:stretch/>
        </p:blipFill>
        <p:spPr bwMode="auto">
          <a:xfrm>
            <a:off x="256557" y="4518863"/>
            <a:ext cx="2344534" cy="15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ignal Maker">
            <a:extLst>
              <a:ext uri="{FF2B5EF4-FFF2-40B4-BE49-F238E27FC236}">
                <a16:creationId xmlns:a16="http://schemas.microsoft.com/office/drawing/2014/main" id="{904D6B6F-1191-4E75-A84F-58403D7BA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19" y="846157"/>
            <a:ext cx="3583923" cy="5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트레이드 스테이션, 내년 美 스팩 상장…14억3000만달러 유치 | 블루밍비트 뉴스">
            <a:extLst>
              <a:ext uri="{FF2B5EF4-FFF2-40B4-BE49-F238E27FC236}">
                <a16:creationId xmlns:a16="http://schemas.microsoft.com/office/drawing/2014/main" id="{ACFB4876-2FE3-4753-8F8C-0D5FF8A0C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8" b="41178"/>
          <a:stretch/>
        </p:blipFill>
        <p:spPr bwMode="auto">
          <a:xfrm>
            <a:off x="8201026" y="1493385"/>
            <a:ext cx="3990974" cy="7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2662F8-7C95-4A68-8C61-E91C90E1F3E7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63068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17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61D7A85-580F-4B6C-B77B-10008A0FBF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t="35694" b="11667"/>
          <a:stretch/>
        </p:blipFill>
        <p:spPr>
          <a:xfrm>
            <a:off x="2578492" y="2949142"/>
            <a:ext cx="9610725" cy="3500884"/>
          </a:xfrm>
          <a:prstGeom prst="rect">
            <a:avLst/>
          </a:prstGeom>
        </p:spPr>
      </p:pic>
      <p:pic>
        <p:nvPicPr>
          <p:cNvPr id="8194" name="Picture 2" descr="세종시 이제 '플러스알파' 얘기할 때 &lt; 미분류 &lt; 기사본문 - 디트NEWS24">
            <a:extLst>
              <a:ext uri="{FF2B5EF4-FFF2-40B4-BE49-F238E27FC236}">
                <a16:creationId xmlns:a16="http://schemas.microsoft.com/office/drawing/2014/main" id="{52B879E8-ED1B-4634-8494-DA9EA9D92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69" y="220436"/>
            <a:ext cx="5049076" cy="258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3BEAA30-A345-4022-8A67-F39BDC0E8E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t="17001" r="8356" b="14373"/>
          <a:stretch/>
        </p:blipFill>
        <p:spPr>
          <a:xfrm>
            <a:off x="-1" y="0"/>
            <a:ext cx="7089127" cy="331426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399AE7-5CE5-43E1-B45F-1A7B092CE0F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3534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18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F7083-3441-4481-80D4-76EF81CF4665}"/>
              </a:ext>
            </a:extLst>
          </p:cNvPr>
          <p:cNvSpPr txBox="1"/>
          <p:nvPr/>
        </p:nvSpPr>
        <p:spPr>
          <a:xfrm>
            <a:off x="3767182" y="2931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KOSPI 200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지수선물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미니지수 선물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1F25F-459B-4814-8320-E3CDE68F720D}"/>
              </a:ext>
            </a:extLst>
          </p:cNvPr>
          <p:cNvSpPr txBox="1"/>
          <p:nvPr/>
        </p:nvSpPr>
        <p:spPr>
          <a:xfrm>
            <a:off x="3767182" y="7884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 트레이딩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포지션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오버나잇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X)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6F909-4B9C-415C-A096-E15710D67F5F}"/>
              </a:ext>
            </a:extLst>
          </p:cNvPr>
          <p:cNvSpPr txBox="1"/>
          <p:nvPr/>
        </p:nvSpPr>
        <p:spPr>
          <a:xfrm>
            <a:off x="3767182" y="128720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철저한 손익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6B35C-F863-4630-A28F-D2901CDB0F8A}"/>
              </a:ext>
            </a:extLst>
          </p:cNvPr>
          <p:cNvSpPr txBox="1"/>
          <p:nvPr/>
        </p:nvSpPr>
        <p:spPr>
          <a:xfrm>
            <a:off x="7364186" y="473349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진입 시점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40352-74F7-47EF-85A1-01F19F3D57A8}"/>
              </a:ext>
            </a:extLst>
          </p:cNvPr>
          <p:cNvSpPr txBox="1"/>
          <p:nvPr/>
        </p:nvSpPr>
        <p:spPr>
          <a:xfrm>
            <a:off x="7353955" y="528477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방향성 분석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(Classification)</a:t>
            </a:r>
          </a:p>
        </p:txBody>
      </p:sp>
      <p:pic>
        <p:nvPicPr>
          <p:cNvPr id="9218" name="Picture 2" descr="20조 자산가가 혼자서 성공을 이룬 방법 (레이 달리오의 원칙)">
            <a:extLst>
              <a:ext uri="{FF2B5EF4-FFF2-40B4-BE49-F238E27FC236}">
                <a16:creationId xmlns:a16="http://schemas.microsoft.com/office/drawing/2014/main" id="{20B04896-888C-4C83-B0C1-4A57DF9E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123"/>
            <a:ext cx="3686091" cy="20734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특집] 인공지능 기술 #AI랑산다 | | LiVE LG - LG전자 소셜 매거진">
            <a:extLst>
              <a:ext uri="{FF2B5EF4-FFF2-40B4-BE49-F238E27FC236}">
                <a16:creationId xmlns:a16="http://schemas.microsoft.com/office/drawing/2014/main" id="{7DF44C50-959A-4095-9331-C0E6190BC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72" y="2076928"/>
            <a:ext cx="4759255" cy="24710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3954FC-B217-4817-BD6A-B28CC3E50185}"/>
              </a:ext>
            </a:extLst>
          </p:cNvPr>
          <p:cNvSpPr txBox="1"/>
          <p:nvPr/>
        </p:nvSpPr>
        <p:spPr>
          <a:xfrm>
            <a:off x="7364186" y="5870121"/>
            <a:ext cx="6131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가격 분석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(Regression)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222" name="Picture 6" descr="RESTful API 설계 가이드 | 가비아 라이브러리">
            <a:extLst>
              <a:ext uri="{FF2B5EF4-FFF2-40B4-BE49-F238E27FC236}">
                <a16:creationId xmlns:a16="http://schemas.microsoft.com/office/drawing/2014/main" id="{E95147E8-161F-4C15-9B28-811ADD508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" y="3637555"/>
            <a:ext cx="3853670" cy="2601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BFDBA-C1E6-4845-8AD6-0BE61A0DB432}"/>
              </a:ext>
            </a:extLst>
          </p:cNvPr>
          <p:cNvSpPr txBox="1"/>
          <p:nvPr/>
        </p:nvSpPr>
        <p:spPr>
          <a:xfrm>
            <a:off x="3856802" y="439727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 진입 시그널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58994-9A8B-4993-A9A1-A8F31164868E}"/>
              </a:ext>
            </a:extLst>
          </p:cNvPr>
          <p:cNvSpPr txBox="1"/>
          <p:nvPr/>
        </p:nvSpPr>
        <p:spPr>
          <a:xfrm>
            <a:off x="3856802" y="491464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계좌 주문 연계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Picture 10" descr="Jb Logo Stock Vector (Royalty Free) 614959847">
            <a:extLst>
              <a:ext uri="{FF2B5EF4-FFF2-40B4-BE49-F238E27FC236}">
                <a16:creationId xmlns:a16="http://schemas.microsoft.com/office/drawing/2014/main" id="{77E49E96-8E81-43FF-89B6-ECFE7E76B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9235" r="16092" b="15333"/>
          <a:stretch/>
        </p:blipFill>
        <p:spPr bwMode="auto">
          <a:xfrm>
            <a:off x="4666150" y="1917455"/>
            <a:ext cx="1787474" cy="223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비즈니스 맨 정장 실루엣 - Pixabay의 무료 벡터 그래픽">
            <a:extLst>
              <a:ext uri="{FF2B5EF4-FFF2-40B4-BE49-F238E27FC236}">
                <a16:creationId xmlns:a16="http://schemas.microsoft.com/office/drawing/2014/main" id="{DF8F756F-8B9B-4300-A159-28E3AAD37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95" y="84310"/>
            <a:ext cx="842666" cy="184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남자 실루엣 남성 홀로 - Pixabay의 무료 벡터 그래픽">
            <a:extLst>
              <a:ext uri="{FF2B5EF4-FFF2-40B4-BE49-F238E27FC236}">
                <a16:creationId xmlns:a16="http://schemas.microsoft.com/office/drawing/2014/main" id="{BA2B14A7-8565-423D-9982-481B2CAB6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344" y="92625"/>
            <a:ext cx="956124" cy="19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남자 실루엣 남성 홀로 - Pixabay의 무료 벡터 그래픽">
            <a:extLst>
              <a:ext uri="{FF2B5EF4-FFF2-40B4-BE49-F238E27FC236}">
                <a16:creationId xmlns:a16="http://schemas.microsoft.com/office/drawing/2014/main" id="{50297C73-8627-4C4D-9597-9A96D4F2C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173" y="47810"/>
            <a:ext cx="885049" cy="19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hEup2: Female Silhouette / 여자 실루엣 (Ai, PNG)">
            <a:extLst>
              <a:ext uri="{FF2B5EF4-FFF2-40B4-BE49-F238E27FC236}">
                <a16:creationId xmlns:a16="http://schemas.microsoft.com/office/drawing/2014/main" id="{9C008F54-0227-4B17-818A-7B7138BCF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7" r="60711"/>
          <a:stretch/>
        </p:blipFill>
        <p:spPr bwMode="auto">
          <a:xfrm>
            <a:off x="8908226" y="4923"/>
            <a:ext cx="667685" cy="20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C5C4B54-E281-4338-AC33-15A722CDEE90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639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언택트 대세 'AI', 금융시장에 새바람 일으킬까 - 시사위크">
            <a:extLst>
              <a:ext uri="{FF2B5EF4-FFF2-40B4-BE49-F238E27FC236}">
                <a16:creationId xmlns:a16="http://schemas.microsoft.com/office/drawing/2014/main" id="{94571845-BDFF-4864-807B-E034AE47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848"/>
            <a:ext cx="5566590" cy="37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22A5354-1754-4725-AC0A-807137319A11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B0AF57-2C06-451C-A174-A1755E828899}"/>
              </a:ext>
            </a:extLst>
          </p:cNvPr>
          <p:cNvSpPr/>
          <p:nvPr/>
        </p:nvSpPr>
        <p:spPr>
          <a:xfrm>
            <a:off x="2293461" y="1589423"/>
            <a:ext cx="1027695" cy="565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19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2EC991-35AE-445C-B649-777170A8B0AD}"/>
              </a:ext>
            </a:extLst>
          </p:cNvPr>
          <p:cNvGrpSpPr/>
          <p:nvPr/>
        </p:nvGrpSpPr>
        <p:grpSpPr>
          <a:xfrm>
            <a:off x="3193664" y="142608"/>
            <a:ext cx="4345577" cy="2507839"/>
            <a:chOff x="7550330" y="165692"/>
            <a:chExt cx="4345577" cy="25078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BB5BFC-7DF8-4B52-B767-5049AFF6C146}"/>
                </a:ext>
              </a:extLst>
            </p:cNvPr>
            <p:cNvSpPr/>
            <p:nvPr/>
          </p:nvSpPr>
          <p:spPr>
            <a:xfrm>
              <a:off x="7550330" y="165692"/>
              <a:ext cx="4345577" cy="25078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4" descr="MySQL 내부 구조">
              <a:extLst>
                <a:ext uri="{FF2B5EF4-FFF2-40B4-BE49-F238E27FC236}">
                  <a16:creationId xmlns:a16="http://schemas.microsoft.com/office/drawing/2014/main" id="{60202735-FEF5-4AF8-98EA-DC5905DF1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913613"/>
              <a:ext cx="392593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AWS 주요 서비스">
              <a:extLst>
                <a:ext uri="{FF2B5EF4-FFF2-40B4-BE49-F238E27FC236}">
                  <a16:creationId xmlns:a16="http://schemas.microsoft.com/office/drawing/2014/main" id="{A519DDC3-B490-4769-AB0F-237E43B77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194299"/>
              <a:ext cx="218902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142AA2-5532-4BF8-B456-BE3346748A44}"/>
              </a:ext>
            </a:extLst>
          </p:cNvPr>
          <p:cNvGrpSpPr/>
          <p:nvPr/>
        </p:nvGrpSpPr>
        <p:grpSpPr>
          <a:xfrm>
            <a:off x="8159908" y="578320"/>
            <a:ext cx="1332969" cy="1565331"/>
            <a:chOff x="5077097" y="194300"/>
            <a:chExt cx="2139658" cy="24792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83A952-0CE5-451D-9D9F-B4D339F988BF}"/>
                </a:ext>
              </a:extLst>
            </p:cNvPr>
            <p:cNvSpPr/>
            <p:nvPr/>
          </p:nvSpPr>
          <p:spPr>
            <a:xfrm>
              <a:off x="5077097" y="194300"/>
              <a:ext cx="2139658" cy="24792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8" descr="파이썬(Python) import">
              <a:extLst>
                <a:ext uri="{FF2B5EF4-FFF2-40B4-BE49-F238E27FC236}">
                  <a16:creationId xmlns:a16="http://schemas.microsoft.com/office/drawing/2014/main" id="{2B7D5C65-65C8-4A87-A1DB-0508D0FF9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3" r="19540"/>
            <a:stretch/>
          </p:blipFill>
          <p:spPr bwMode="auto">
            <a:xfrm>
              <a:off x="5140303" y="229814"/>
              <a:ext cx="1611086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32-bit vs. 64-bit by shwapneel1999 on DeviantArt">
              <a:extLst>
                <a:ext uri="{FF2B5EF4-FFF2-40B4-BE49-F238E27FC236}">
                  <a16:creationId xmlns:a16="http://schemas.microsoft.com/office/drawing/2014/main" id="{C341FD63-5515-4388-9EFE-CE2B3D94C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7" t="21270" r="57421" b="27223"/>
            <a:stretch/>
          </p:blipFill>
          <p:spPr bwMode="auto">
            <a:xfrm>
              <a:off x="6390290" y="1833706"/>
              <a:ext cx="742337" cy="72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5C0F29-2305-4189-A82F-48A405A45F6E}"/>
              </a:ext>
            </a:extLst>
          </p:cNvPr>
          <p:cNvGrpSpPr/>
          <p:nvPr/>
        </p:nvGrpSpPr>
        <p:grpSpPr>
          <a:xfrm>
            <a:off x="9980322" y="62172"/>
            <a:ext cx="2172032" cy="2536446"/>
            <a:chOff x="66072" y="165692"/>
            <a:chExt cx="2172032" cy="253644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D34F9E-81C5-45B0-A25A-60CD80550019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E024F7DB-4699-48F8-B271-2E0852DD4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이베스트투자증권 - 해시넷">
              <a:extLst>
                <a:ext uri="{FF2B5EF4-FFF2-40B4-BE49-F238E27FC236}">
                  <a16:creationId xmlns:a16="http://schemas.microsoft.com/office/drawing/2014/main" id="{12734840-A3F6-4F63-ADE3-B6A294D27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1E127-BBA5-434B-8A3A-1149205A3C2F}"/>
              </a:ext>
            </a:extLst>
          </p:cNvPr>
          <p:cNvSpPr/>
          <p:nvPr/>
        </p:nvSpPr>
        <p:spPr>
          <a:xfrm>
            <a:off x="7550330" y="3117672"/>
            <a:ext cx="4345577" cy="3122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3241-0963-4D02-AD64-B24C6C3DD2FA}"/>
              </a:ext>
            </a:extLst>
          </p:cNvPr>
          <p:cNvSpPr txBox="1"/>
          <p:nvPr/>
        </p:nvSpPr>
        <p:spPr>
          <a:xfrm>
            <a:off x="8853701" y="329005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ForeCast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D6A600A-6B12-427F-B713-3B414CE92BA2}"/>
              </a:ext>
            </a:extLst>
          </p:cNvPr>
          <p:cNvSpPr/>
          <p:nvPr/>
        </p:nvSpPr>
        <p:spPr>
          <a:xfrm rot="2635557">
            <a:off x="7428916" y="2583227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DE391-E420-4504-A737-8CD705D92A91}"/>
              </a:ext>
            </a:extLst>
          </p:cNvPr>
          <p:cNvSpPr txBox="1"/>
          <p:nvPr/>
        </p:nvSpPr>
        <p:spPr>
          <a:xfrm>
            <a:off x="7652504" y="397356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ARIMA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0" name="Picture 20" descr="Seven Tips for Forecast Credibility | Growth Acumen">
            <a:extLst>
              <a:ext uri="{FF2B5EF4-FFF2-40B4-BE49-F238E27FC236}">
                <a16:creationId xmlns:a16="http://schemas.microsoft.com/office/drawing/2014/main" id="{685B42F4-E8C3-4D98-8784-3EF8489A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94" y="3074126"/>
            <a:ext cx="1175656" cy="83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19DC28-9DC2-4CF9-AE04-9A923414FFB0}"/>
              </a:ext>
            </a:extLst>
          </p:cNvPr>
          <p:cNvSpPr txBox="1"/>
          <p:nvPr/>
        </p:nvSpPr>
        <p:spPr>
          <a:xfrm>
            <a:off x="7652504" y="434290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Prophet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38F80-152E-4BAE-B2B2-948747288D6A}"/>
              </a:ext>
            </a:extLst>
          </p:cNvPr>
          <p:cNvSpPr txBox="1"/>
          <p:nvPr/>
        </p:nvSpPr>
        <p:spPr>
          <a:xfrm>
            <a:off x="7675848" y="476828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XG Boost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1B5D4-6FE1-404C-8238-A16A68ED0981}"/>
              </a:ext>
            </a:extLst>
          </p:cNvPr>
          <p:cNvSpPr txBox="1"/>
          <p:nvPr/>
        </p:nvSpPr>
        <p:spPr>
          <a:xfrm>
            <a:off x="7699192" y="519366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LSTM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1961A-04B0-4F26-B361-101AC6287204}"/>
              </a:ext>
            </a:extLst>
          </p:cNvPr>
          <p:cNvSpPr txBox="1"/>
          <p:nvPr/>
        </p:nvSpPr>
        <p:spPr>
          <a:xfrm>
            <a:off x="7678991" y="5619053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Temporal Fusion Transformer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99A0A-4CE0-4AEB-A806-7C2021E817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9311" y="4121834"/>
            <a:ext cx="2937612" cy="1441167"/>
          </a:xfrm>
          <a:prstGeom prst="rect">
            <a:avLst/>
          </a:prstGeom>
        </p:spPr>
      </p:pic>
      <p:pic>
        <p:nvPicPr>
          <p:cNvPr id="10262" name="Picture 22" descr="WebSocket: 심층적인 초보자 가이드">
            <a:extLst>
              <a:ext uri="{FF2B5EF4-FFF2-40B4-BE49-F238E27FC236}">
                <a16:creationId xmlns:a16="http://schemas.microsoft.com/office/drawing/2014/main" id="{31767330-BAE7-49F2-97BC-3F05F3A3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2" y="3290058"/>
            <a:ext cx="2618081" cy="14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3E82F03-46C7-41C9-AFFC-1B4D3EF1C6E1}"/>
              </a:ext>
            </a:extLst>
          </p:cNvPr>
          <p:cNvSpPr/>
          <p:nvPr/>
        </p:nvSpPr>
        <p:spPr>
          <a:xfrm rot="10800000">
            <a:off x="6891011" y="4182132"/>
            <a:ext cx="648227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9DFF2E2E-C92F-48FA-9B21-94D2C9506A4E}"/>
              </a:ext>
            </a:extLst>
          </p:cNvPr>
          <p:cNvSpPr/>
          <p:nvPr/>
        </p:nvSpPr>
        <p:spPr>
          <a:xfrm rot="10800000">
            <a:off x="9512884" y="1624140"/>
            <a:ext cx="468797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168BA14-3786-4C2F-A8AE-6DC5B03B6C5A}"/>
              </a:ext>
            </a:extLst>
          </p:cNvPr>
          <p:cNvSpPr/>
          <p:nvPr/>
        </p:nvSpPr>
        <p:spPr>
          <a:xfrm rot="10800000">
            <a:off x="7556475" y="1632849"/>
            <a:ext cx="5686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3C202D-9E88-40B8-8C50-4CF6EBF7FA62}"/>
              </a:ext>
            </a:extLst>
          </p:cNvPr>
          <p:cNvGrpSpPr/>
          <p:nvPr/>
        </p:nvGrpSpPr>
        <p:grpSpPr>
          <a:xfrm>
            <a:off x="492715" y="3382400"/>
            <a:ext cx="2516107" cy="2605985"/>
            <a:chOff x="173954" y="3514019"/>
            <a:chExt cx="2516107" cy="260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D57AC6-5AD4-441C-B37D-87B05A56AEEA}"/>
                </a:ext>
              </a:extLst>
            </p:cNvPr>
            <p:cNvSpPr/>
            <p:nvPr/>
          </p:nvSpPr>
          <p:spPr>
            <a:xfrm>
              <a:off x="173954" y="3514019"/>
              <a:ext cx="2516107" cy="26059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24" descr="PyQt - Wikipedia">
              <a:extLst>
                <a:ext uri="{FF2B5EF4-FFF2-40B4-BE49-F238E27FC236}">
                  <a16:creationId xmlns:a16="http://schemas.microsoft.com/office/drawing/2014/main" id="{4EA5F753-80F8-4986-97F5-755963C1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28" y="3627231"/>
              <a:ext cx="2331357" cy="243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D898F3E9-6227-49A8-BF24-AD3A00E50BD7}"/>
              </a:ext>
            </a:extLst>
          </p:cNvPr>
          <p:cNvSpPr/>
          <p:nvPr/>
        </p:nvSpPr>
        <p:spPr>
          <a:xfrm rot="10800000">
            <a:off x="3258534" y="4143775"/>
            <a:ext cx="885082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BAF980F-2A80-41FE-922D-432592B39584}"/>
              </a:ext>
            </a:extLst>
          </p:cNvPr>
          <p:cNvSpPr/>
          <p:nvPr/>
        </p:nvSpPr>
        <p:spPr>
          <a:xfrm rot="19008443">
            <a:off x="3080629" y="2644909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172D931-D710-4AF6-A560-F29F375D34D7}"/>
              </a:ext>
            </a:extLst>
          </p:cNvPr>
          <p:cNvGrpSpPr/>
          <p:nvPr/>
        </p:nvGrpSpPr>
        <p:grpSpPr>
          <a:xfrm>
            <a:off x="214063" y="179849"/>
            <a:ext cx="2172032" cy="2536446"/>
            <a:chOff x="66072" y="165692"/>
            <a:chExt cx="2172032" cy="253644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B88E1E-785C-4DD3-B930-0E9070A47EFC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5371C64E-09D6-42B5-8CD8-97117362A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이베스트투자증권 - 해시넷">
              <a:extLst>
                <a:ext uri="{FF2B5EF4-FFF2-40B4-BE49-F238E27FC236}">
                  <a16:creationId xmlns:a16="http://schemas.microsoft.com/office/drawing/2014/main" id="{1B012617-1A5D-4113-9353-02D8A51AD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0ECEB44E-8D0B-48C1-B20B-C00D081A8D98}"/>
              </a:ext>
            </a:extLst>
          </p:cNvPr>
          <p:cNvSpPr/>
          <p:nvPr/>
        </p:nvSpPr>
        <p:spPr>
          <a:xfrm rot="16200000">
            <a:off x="873734" y="2770982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591FBE-9C19-43E2-AC91-CF3DA47A2E17}"/>
              </a:ext>
            </a:extLst>
          </p:cNvPr>
          <p:cNvSpPr txBox="1"/>
          <p:nvPr/>
        </p:nvSpPr>
        <p:spPr>
          <a:xfrm>
            <a:off x="1942978" y="2699214"/>
            <a:ext cx="1107996" cy="646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회원관리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7272-DA69-4CF1-B9FB-3DA1A5158A84}"/>
              </a:ext>
            </a:extLst>
          </p:cNvPr>
          <p:cNvSpPr txBox="1"/>
          <p:nvPr/>
        </p:nvSpPr>
        <p:spPr>
          <a:xfrm>
            <a:off x="4593779" y="481518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 엔드 연계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40E45-6083-4EBB-B9CB-DC22240900F8}"/>
              </a:ext>
            </a:extLst>
          </p:cNvPr>
          <p:cNvSpPr txBox="1"/>
          <p:nvPr/>
        </p:nvSpPr>
        <p:spPr>
          <a:xfrm>
            <a:off x="9578157" y="1674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1320EB-E2D3-46A6-94CC-39ED45269A48}"/>
              </a:ext>
            </a:extLst>
          </p:cNvPr>
          <p:cNvSpPr txBox="1"/>
          <p:nvPr/>
        </p:nvSpPr>
        <p:spPr>
          <a:xfrm>
            <a:off x="7669097" y="1696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65A242-A809-4144-91F6-DA739C5D4D55}"/>
              </a:ext>
            </a:extLst>
          </p:cNvPr>
          <p:cNvSpPr txBox="1"/>
          <p:nvPr/>
        </p:nvSpPr>
        <p:spPr>
          <a:xfrm>
            <a:off x="7444755" y="2605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A87482-5D87-4F46-BE23-E754D83D2528}"/>
              </a:ext>
            </a:extLst>
          </p:cNvPr>
          <p:cNvSpPr txBox="1"/>
          <p:nvPr/>
        </p:nvSpPr>
        <p:spPr>
          <a:xfrm>
            <a:off x="7069854" y="4228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F3038C-1489-4FF0-A4E2-DECDFF0B3978}"/>
              </a:ext>
            </a:extLst>
          </p:cNvPr>
          <p:cNvSpPr txBox="1"/>
          <p:nvPr/>
        </p:nvSpPr>
        <p:spPr>
          <a:xfrm>
            <a:off x="3447775" y="4185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15CE73-8C29-4560-AB2C-53DE3E7069DA}"/>
              </a:ext>
            </a:extLst>
          </p:cNvPr>
          <p:cNvSpPr txBox="1"/>
          <p:nvPr/>
        </p:nvSpPr>
        <p:spPr>
          <a:xfrm>
            <a:off x="3112240" y="27622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4DB8B3-5EAA-4B7C-B084-9EC0E62FDD52}"/>
              </a:ext>
            </a:extLst>
          </p:cNvPr>
          <p:cNvSpPr txBox="1"/>
          <p:nvPr/>
        </p:nvSpPr>
        <p:spPr>
          <a:xfrm>
            <a:off x="959945" y="2933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0A9C85-AF4D-400B-8471-3EEF458FE82B}"/>
              </a:ext>
            </a:extLst>
          </p:cNvPr>
          <p:cNvSpPr txBox="1"/>
          <p:nvPr/>
        </p:nvSpPr>
        <p:spPr>
          <a:xfrm>
            <a:off x="8503959" y="519366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7DAE567-A95D-485A-956D-B8A50DF77B22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375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B0AF57-2C06-451C-A174-A1755E828899}"/>
              </a:ext>
            </a:extLst>
          </p:cNvPr>
          <p:cNvSpPr/>
          <p:nvPr/>
        </p:nvSpPr>
        <p:spPr>
          <a:xfrm>
            <a:off x="2293461" y="1589423"/>
            <a:ext cx="1027695" cy="565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20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2EC991-35AE-445C-B649-777170A8B0AD}"/>
              </a:ext>
            </a:extLst>
          </p:cNvPr>
          <p:cNvGrpSpPr/>
          <p:nvPr/>
        </p:nvGrpSpPr>
        <p:grpSpPr>
          <a:xfrm>
            <a:off x="3193664" y="142608"/>
            <a:ext cx="4345577" cy="2507839"/>
            <a:chOff x="7550330" y="165692"/>
            <a:chExt cx="4345577" cy="25078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BB5BFC-7DF8-4B52-B767-5049AFF6C146}"/>
                </a:ext>
              </a:extLst>
            </p:cNvPr>
            <p:cNvSpPr/>
            <p:nvPr/>
          </p:nvSpPr>
          <p:spPr>
            <a:xfrm>
              <a:off x="7550330" y="165692"/>
              <a:ext cx="4345577" cy="25078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4" descr="MySQL 내부 구조">
              <a:extLst>
                <a:ext uri="{FF2B5EF4-FFF2-40B4-BE49-F238E27FC236}">
                  <a16:creationId xmlns:a16="http://schemas.microsoft.com/office/drawing/2014/main" id="{60202735-FEF5-4AF8-98EA-DC5905DF1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913613"/>
              <a:ext cx="392593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AWS 주요 서비스">
              <a:extLst>
                <a:ext uri="{FF2B5EF4-FFF2-40B4-BE49-F238E27FC236}">
                  <a16:creationId xmlns:a16="http://schemas.microsoft.com/office/drawing/2014/main" id="{A519DDC3-B490-4769-AB0F-237E43B77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194299"/>
              <a:ext cx="218902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142AA2-5532-4BF8-B456-BE3346748A44}"/>
              </a:ext>
            </a:extLst>
          </p:cNvPr>
          <p:cNvGrpSpPr/>
          <p:nvPr/>
        </p:nvGrpSpPr>
        <p:grpSpPr>
          <a:xfrm>
            <a:off x="8159908" y="665407"/>
            <a:ext cx="1332969" cy="1565331"/>
            <a:chOff x="5077097" y="194300"/>
            <a:chExt cx="2139658" cy="24792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83A952-0CE5-451D-9D9F-B4D339F988BF}"/>
                </a:ext>
              </a:extLst>
            </p:cNvPr>
            <p:cNvSpPr/>
            <p:nvPr/>
          </p:nvSpPr>
          <p:spPr>
            <a:xfrm>
              <a:off x="5077097" y="194300"/>
              <a:ext cx="2139658" cy="24792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8" descr="파이썬(Python) import">
              <a:extLst>
                <a:ext uri="{FF2B5EF4-FFF2-40B4-BE49-F238E27FC236}">
                  <a16:creationId xmlns:a16="http://schemas.microsoft.com/office/drawing/2014/main" id="{2B7D5C65-65C8-4A87-A1DB-0508D0FF9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3" r="19540"/>
            <a:stretch/>
          </p:blipFill>
          <p:spPr bwMode="auto">
            <a:xfrm>
              <a:off x="5140303" y="229814"/>
              <a:ext cx="1611086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32-bit vs. 64-bit by shwapneel1999 on DeviantArt">
              <a:extLst>
                <a:ext uri="{FF2B5EF4-FFF2-40B4-BE49-F238E27FC236}">
                  <a16:creationId xmlns:a16="http://schemas.microsoft.com/office/drawing/2014/main" id="{C341FD63-5515-4388-9EFE-CE2B3D94C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7" t="21270" r="57421" b="27223"/>
            <a:stretch/>
          </p:blipFill>
          <p:spPr bwMode="auto">
            <a:xfrm>
              <a:off x="6390290" y="1833706"/>
              <a:ext cx="742337" cy="72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5C0F29-2305-4189-A82F-48A405A45F6E}"/>
              </a:ext>
            </a:extLst>
          </p:cNvPr>
          <p:cNvGrpSpPr/>
          <p:nvPr/>
        </p:nvGrpSpPr>
        <p:grpSpPr>
          <a:xfrm>
            <a:off x="9980322" y="62172"/>
            <a:ext cx="2172032" cy="2536446"/>
            <a:chOff x="66072" y="165692"/>
            <a:chExt cx="2172032" cy="253644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D34F9E-81C5-45B0-A25A-60CD80550019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E024F7DB-4699-48F8-B271-2E0852DD4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이베스트투자증권 - 해시넷">
              <a:extLst>
                <a:ext uri="{FF2B5EF4-FFF2-40B4-BE49-F238E27FC236}">
                  <a16:creationId xmlns:a16="http://schemas.microsoft.com/office/drawing/2014/main" id="{12734840-A3F6-4F63-ADE3-B6A294D27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1E127-BBA5-434B-8A3A-1149205A3C2F}"/>
              </a:ext>
            </a:extLst>
          </p:cNvPr>
          <p:cNvSpPr/>
          <p:nvPr/>
        </p:nvSpPr>
        <p:spPr>
          <a:xfrm>
            <a:off x="7550330" y="3117672"/>
            <a:ext cx="4345577" cy="3122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3241-0963-4D02-AD64-B24C6C3DD2FA}"/>
              </a:ext>
            </a:extLst>
          </p:cNvPr>
          <p:cNvSpPr txBox="1"/>
          <p:nvPr/>
        </p:nvSpPr>
        <p:spPr>
          <a:xfrm>
            <a:off x="8853701" y="329005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ForeCast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D6A600A-6B12-427F-B713-3B414CE92BA2}"/>
              </a:ext>
            </a:extLst>
          </p:cNvPr>
          <p:cNvSpPr/>
          <p:nvPr/>
        </p:nvSpPr>
        <p:spPr>
          <a:xfrm rot="2635557">
            <a:off x="7428916" y="2583227"/>
            <a:ext cx="587921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DE391-E420-4504-A737-8CD705D92A91}"/>
              </a:ext>
            </a:extLst>
          </p:cNvPr>
          <p:cNvSpPr txBox="1"/>
          <p:nvPr/>
        </p:nvSpPr>
        <p:spPr>
          <a:xfrm>
            <a:off x="7652504" y="397356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ARIMA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0" name="Picture 20" descr="Seven Tips for Forecast Credibility | Growth Acumen">
            <a:extLst>
              <a:ext uri="{FF2B5EF4-FFF2-40B4-BE49-F238E27FC236}">
                <a16:creationId xmlns:a16="http://schemas.microsoft.com/office/drawing/2014/main" id="{685B42F4-E8C3-4D98-8784-3EF8489A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94" y="3074126"/>
            <a:ext cx="1175656" cy="83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19DC28-9DC2-4CF9-AE04-9A923414FFB0}"/>
              </a:ext>
            </a:extLst>
          </p:cNvPr>
          <p:cNvSpPr txBox="1"/>
          <p:nvPr/>
        </p:nvSpPr>
        <p:spPr>
          <a:xfrm>
            <a:off x="7652504" y="434290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Prophet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38F80-152E-4BAE-B2B2-948747288D6A}"/>
              </a:ext>
            </a:extLst>
          </p:cNvPr>
          <p:cNvSpPr txBox="1"/>
          <p:nvPr/>
        </p:nvSpPr>
        <p:spPr>
          <a:xfrm>
            <a:off x="7675848" y="476828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XG Boost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1B5D4-6FE1-404C-8238-A16A68ED0981}"/>
              </a:ext>
            </a:extLst>
          </p:cNvPr>
          <p:cNvSpPr txBox="1"/>
          <p:nvPr/>
        </p:nvSpPr>
        <p:spPr>
          <a:xfrm>
            <a:off x="7699192" y="519366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LSTM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1961A-04B0-4F26-B361-101AC6287204}"/>
              </a:ext>
            </a:extLst>
          </p:cNvPr>
          <p:cNvSpPr txBox="1"/>
          <p:nvPr/>
        </p:nvSpPr>
        <p:spPr>
          <a:xfrm>
            <a:off x="7678991" y="5619053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Temporal Fusion Transformer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99A0A-4CE0-4AEB-A806-7C2021E817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9311" y="4121834"/>
            <a:ext cx="2937612" cy="1441167"/>
          </a:xfrm>
          <a:prstGeom prst="rect">
            <a:avLst/>
          </a:prstGeom>
        </p:spPr>
      </p:pic>
      <p:pic>
        <p:nvPicPr>
          <p:cNvPr id="10262" name="Picture 22" descr="WebSocket: 심층적인 초보자 가이드">
            <a:extLst>
              <a:ext uri="{FF2B5EF4-FFF2-40B4-BE49-F238E27FC236}">
                <a16:creationId xmlns:a16="http://schemas.microsoft.com/office/drawing/2014/main" id="{31767330-BAE7-49F2-97BC-3F05F3A3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2" y="3290058"/>
            <a:ext cx="2618081" cy="14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3E82F03-46C7-41C9-AFFC-1B4D3EF1C6E1}"/>
              </a:ext>
            </a:extLst>
          </p:cNvPr>
          <p:cNvSpPr/>
          <p:nvPr/>
        </p:nvSpPr>
        <p:spPr>
          <a:xfrm rot="10800000">
            <a:off x="6891011" y="4182132"/>
            <a:ext cx="648227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9DFF2E2E-C92F-48FA-9B21-94D2C9506A4E}"/>
              </a:ext>
            </a:extLst>
          </p:cNvPr>
          <p:cNvSpPr/>
          <p:nvPr/>
        </p:nvSpPr>
        <p:spPr>
          <a:xfrm rot="10800000">
            <a:off x="9512884" y="1624140"/>
            <a:ext cx="468797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168BA14-3786-4C2F-A8AE-6DC5B03B6C5A}"/>
              </a:ext>
            </a:extLst>
          </p:cNvPr>
          <p:cNvSpPr/>
          <p:nvPr/>
        </p:nvSpPr>
        <p:spPr>
          <a:xfrm rot="10800000">
            <a:off x="7556475" y="1632849"/>
            <a:ext cx="568621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3C202D-9E88-40B8-8C50-4CF6EBF7FA62}"/>
              </a:ext>
            </a:extLst>
          </p:cNvPr>
          <p:cNvGrpSpPr/>
          <p:nvPr/>
        </p:nvGrpSpPr>
        <p:grpSpPr>
          <a:xfrm>
            <a:off x="492715" y="3382400"/>
            <a:ext cx="2516107" cy="2605985"/>
            <a:chOff x="173954" y="3514019"/>
            <a:chExt cx="2516107" cy="260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D57AC6-5AD4-441C-B37D-87B05A56AEEA}"/>
                </a:ext>
              </a:extLst>
            </p:cNvPr>
            <p:cNvSpPr/>
            <p:nvPr/>
          </p:nvSpPr>
          <p:spPr>
            <a:xfrm>
              <a:off x="173954" y="3514019"/>
              <a:ext cx="2516107" cy="26059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24" descr="PyQt - Wikipedia">
              <a:extLst>
                <a:ext uri="{FF2B5EF4-FFF2-40B4-BE49-F238E27FC236}">
                  <a16:creationId xmlns:a16="http://schemas.microsoft.com/office/drawing/2014/main" id="{4EA5F753-80F8-4986-97F5-755963C1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28" y="3627231"/>
              <a:ext cx="2331357" cy="243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D898F3E9-6227-49A8-BF24-AD3A00E50BD7}"/>
              </a:ext>
            </a:extLst>
          </p:cNvPr>
          <p:cNvSpPr/>
          <p:nvPr/>
        </p:nvSpPr>
        <p:spPr>
          <a:xfrm rot="10800000">
            <a:off x="3258534" y="4143775"/>
            <a:ext cx="885082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BAF980F-2A80-41FE-922D-432592B39584}"/>
              </a:ext>
            </a:extLst>
          </p:cNvPr>
          <p:cNvSpPr/>
          <p:nvPr/>
        </p:nvSpPr>
        <p:spPr>
          <a:xfrm rot="19008443">
            <a:off x="3080629" y="2644909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172D931-D710-4AF6-A560-F29F375D34D7}"/>
              </a:ext>
            </a:extLst>
          </p:cNvPr>
          <p:cNvGrpSpPr/>
          <p:nvPr/>
        </p:nvGrpSpPr>
        <p:grpSpPr>
          <a:xfrm>
            <a:off x="214063" y="179849"/>
            <a:ext cx="2172032" cy="2536446"/>
            <a:chOff x="66072" y="165692"/>
            <a:chExt cx="2172032" cy="253644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B88E1E-785C-4DD3-B930-0E9070A47EFC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5371C64E-09D6-42B5-8CD8-97117362A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이베스트투자증권 - 해시넷">
              <a:extLst>
                <a:ext uri="{FF2B5EF4-FFF2-40B4-BE49-F238E27FC236}">
                  <a16:creationId xmlns:a16="http://schemas.microsoft.com/office/drawing/2014/main" id="{1B012617-1A5D-4113-9353-02D8A51AD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0ECEB44E-8D0B-48C1-B20B-C00D081A8D98}"/>
              </a:ext>
            </a:extLst>
          </p:cNvPr>
          <p:cNvSpPr/>
          <p:nvPr/>
        </p:nvSpPr>
        <p:spPr>
          <a:xfrm rot="16200000">
            <a:off x="873734" y="2770982"/>
            <a:ext cx="587921" cy="52170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591FBE-9C19-43E2-AC91-CF3DA47A2E17}"/>
              </a:ext>
            </a:extLst>
          </p:cNvPr>
          <p:cNvSpPr txBox="1"/>
          <p:nvPr/>
        </p:nvSpPr>
        <p:spPr>
          <a:xfrm>
            <a:off x="1942978" y="2699214"/>
            <a:ext cx="1107996" cy="646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회원관리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7272-DA69-4CF1-B9FB-3DA1A5158A84}"/>
              </a:ext>
            </a:extLst>
          </p:cNvPr>
          <p:cNvSpPr txBox="1"/>
          <p:nvPr/>
        </p:nvSpPr>
        <p:spPr>
          <a:xfrm>
            <a:off x="4593779" y="481518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 엔드 연계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40E45-6083-4EBB-B9CB-DC22240900F8}"/>
              </a:ext>
            </a:extLst>
          </p:cNvPr>
          <p:cNvSpPr txBox="1"/>
          <p:nvPr/>
        </p:nvSpPr>
        <p:spPr>
          <a:xfrm>
            <a:off x="9578157" y="1674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1320EB-E2D3-46A6-94CC-39ED45269A48}"/>
              </a:ext>
            </a:extLst>
          </p:cNvPr>
          <p:cNvSpPr txBox="1"/>
          <p:nvPr/>
        </p:nvSpPr>
        <p:spPr>
          <a:xfrm>
            <a:off x="7669097" y="1696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65A242-A809-4144-91F6-DA739C5D4D55}"/>
              </a:ext>
            </a:extLst>
          </p:cNvPr>
          <p:cNvSpPr txBox="1"/>
          <p:nvPr/>
        </p:nvSpPr>
        <p:spPr>
          <a:xfrm>
            <a:off x="7470882" y="2605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A87482-5D87-4F46-BE23-E754D83D2528}"/>
              </a:ext>
            </a:extLst>
          </p:cNvPr>
          <p:cNvSpPr txBox="1"/>
          <p:nvPr/>
        </p:nvSpPr>
        <p:spPr>
          <a:xfrm>
            <a:off x="7069854" y="4228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F3038C-1489-4FF0-A4E2-DECDFF0B3978}"/>
              </a:ext>
            </a:extLst>
          </p:cNvPr>
          <p:cNvSpPr txBox="1"/>
          <p:nvPr/>
        </p:nvSpPr>
        <p:spPr>
          <a:xfrm>
            <a:off x="3447775" y="4185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15CE73-8C29-4560-AB2C-53DE3E7069DA}"/>
              </a:ext>
            </a:extLst>
          </p:cNvPr>
          <p:cNvSpPr txBox="1"/>
          <p:nvPr/>
        </p:nvSpPr>
        <p:spPr>
          <a:xfrm>
            <a:off x="3112240" y="27622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4DB8B3-5EAA-4B7C-B084-9EC0E62FDD52}"/>
              </a:ext>
            </a:extLst>
          </p:cNvPr>
          <p:cNvSpPr txBox="1"/>
          <p:nvPr/>
        </p:nvSpPr>
        <p:spPr>
          <a:xfrm>
            <a:off x="959945" y="2933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0E9805-F1EA-48EE-88F7-458279880268}"/>
              </a:ext>
            </a:extLst>
          </p:cNvPr>
          <p:cNvSpPr txBox="1"/>
          <p:nvPr/>
        </p:nvSpPr>
        <p:spPr>
          <a:xfrm>
            <a:off x="8503959" y="519366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CE10C46-CDEE-4289-A913-A3D940ACFDBB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944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09BB48-C387-4961-982B-88FBFF5A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50" y="1246242"/>
            <a:ext cx="10345080" cy="508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20</a:t>
            </a:r>
            <a:endParaRPr lang="en-US" dirty="0"/>
          </a:p>
        </p:txBody>
      </p:sp>
      <p:sp>
        <p:nvSpPr>
          <p:cNvPr id="15" name="矩形-8">
            <a:hlinkClick r:id="rId4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1E127-BBA5-434B-8A3A-1149205A3C2F}"/>
              </a:ext>
            </a:extLst>
          </p:cNvPr>
          <p:cNvSpPr/>
          <p:nvPr/>
        </p:nvSpPr>
        <p:spPr>
          <a:xfrm>
            <a:off x="108130" y="112006"/>
            <a:ext cx="4345577" cy="3122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3241-0963-4D02-AD64-B24C6C3DD2FA}"/>
              </a:ext>
            </a:extLst>
          </p:cNvPr>
          <p:cNvSpPr txBox="1"/>
          <p:nvPr/>
        </p:nvSpPr>
        <p:spPr>
          <a:xfrm>
            <a:off x="1411501" y="28439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ForeCast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DE391-E420-4504-A737-8CD705D92A91}"/>
              </a:ext>
            </a:extLst>
          </p:cNvPr>
          <p:cNvSpPr txBox="1"/>
          <p:nvPr/>
        </p:nvSpPr>
        <p:spPr>
          <a:xfrm>
            <a:off x="210304" y="96790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ARIMA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0" name="Picture 20" descr="Seven Tips for Forecast Credibility | Growth Acumen">
            <a:extLst>
              <a:ext uri="{FF2B5EF4-FFF2-40B4-BE49-F238E27FC236}">
                <a16:creationId xmlns:a16="http://schemas.microsoft.com/office/drawing/2014/main" id="{685B42F4-E8C3-4D98-8784-3EF8489A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4" y="68460"/>
            <a:ext cx="1175656" cy="83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19DC28-9DC2-4CF9-AE04-9A923414FFB0}"/>
              </a:ext>
            </a:extLst>
          </p:cNvPr>
          <p:cNvSpPr txBox="1"/>
          <p:nvPr/>
        </p:nvSpPr>
        <p:spPr>
          <a:xfrm>
            <a:off x="210304" y="133723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Prophet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38F80-152E-4BAE-B2B2-948747288D6A}"/>
              </a:ext>
            </a:extLst>
          </p:cNvPr>
          <p:cNvSpPr txBox="1"/>
          <p:nvPr/>
        </p:nvSpPr>
        <p:spPr>
          <a:xfrm>
            <a:off x="233648" y="176261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XG Boost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1B5D4-6FE1-404C-8238-A16A68ED0981}"/>
              </a:ext>
            </a:extLst>
          </p:cNvPr>
          <p:cNvSpPr txBox="1"/>
          <p:nvPr/>
        </p:nvSpPr>
        <p:spPr>
          <a:xfrm>
            <a:off x="256992" y="218800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LSTM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1961A-04B0-4F26-B361-101AC6287204}"/>
              </a:ext>
            </a:extLst>
          </p:cNvPr>
          <p:cNvSpPr txBox="1"/>
          <p:nvPr/>
        </p:nvSpPr>
        <p:spPr>
          <a:xfrm>
            <a:off x="236791" y="2613387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Temporal Fusion Transformer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99A0A-4CE0-4AEB-A806-7C2021E81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111" y="1116168"/>
            <a:ext cx="2937612" cy="1441167"/>
          </a:xfrm>
          <a:prstGeom prst="rect">
            <a:avLst/>
          </a:prstGeom>
        </p:spPr>
      </p:pic>
      <p:pic>
        <p:nvPicPr>
          <p:cNvPr id="1026" name="Picture 2" descr="f27f06320304551937d915fc614bde58 – Spring Creek Elementary School">
            <a:extLst>
              <a:ext uri="{FF2B5EF4-FFF2-40B4-BE49-F238E27FC236}">
                <a16:creationId xmlns:a16="http://schemas.microsoft.com/office/drawing/2014/main" id="{63961E05-F883-48F4-A488-FFFB32C9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30" y="55238"/>
            <a:ext cx="3283703" cy="11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BD67427-66AF-40E6-AFA5-B49D25E8BA8E}"/>
              </a:ext>
            </a:extLst>
          </p:cNvPr>
          <p:cNvGrpSpPr/>
          <p:nvPr/>
        </p:nvGrpSpPr>
        <p:grpSpPr>
          <a:xfrm>
            <a:off x="7852470" y="2982719"/>
            <a:ext cx="792480" cy="2982003"/>
            <a:chOff x="9588137" y="2343694"/>
            <a:chExt cx="792480" cy="298200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8574D4-5637-4AF4-B4B2-1EA1DBA13038}"/>
                </a:ext>
              </a:extLst>
            </p:cNvPr>
            <p:cNvSpPr/>
            <p:nvPr/>
          </p:nvSpPr>
          <p:spPr>
            <a:xfrm>
              <a:off x="9588137" y="3464835"/>
              <a:ext cx="792480" cy="60742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93146E5-CF0C-437C-899D-7479871B4C54}"/>
                </a:ext>
              </a:extLst>
            </p:cNvPr>
            <p:cNvCxnSpPr/>
            <p:nvPr/>
          </p:nvCxnSpPr>
          <p:spPr>
            <a:xfrm>
              <a:off x="9975668" y="2343694"/>
              <a:ext cx="0" cy="29820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324A63-B818-4CC2-817B-37C386AE673A}"/>
              </a:ext>
            </a:extLst>
          </p:cNvPr>
          <p:cNvGrpSpPr/>
          <p:nvPr/>
        </p:nvGrpSpPr>
        <p:grpSpPr>
          <a:xfrm>
            <a:off x="9500568" y="2990744"/>
            <a:ext cx="792480" cy="2982003"/>
            <a:chOff x="10887891" y="2351719"/>
            <a:chExt cx="792480" cy="29820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DB340AA-F523-4450-B2F3-3CB3EC10A340}"/>
                </a:ext>
              </a:extLst>
            </p:cNvPr>
            <p:cNvSpPr/>
            <p:nvPr/>
          </p:nvSpPr>
          <p:spPr>
            <a:xfrm>
              <a:off x="10887891" y="2612571"/>
              <a:ext cx="792480" cy="253419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6614EC8-4BAC-475D-B6B6-69EC82BAEEAA}"/>
                </a:ext>
              </a:extLst>
            </p:cNvPr>
            <p:cNvCxnSpPr/>
            <p:nvPr/>
          </p:nvCxnSpPr>
          <p:spPr>
            <a:xfrm>
              <a:off x="11292839" y="2351719"/>
              <a:ext cx="0" cy="29820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6BE90D8-052E-49D9-9ADA-55779449B8C3}"/>
              </a:ext>
            </a:extLst>
          </p:cNvPr>
          <p:cNvCxnSpPr/>
          <p:nvPr/>
        </p:nvCxnSpPr>
        <p:spPr>
          <a:xfrm>
            <a:off x="7652175" y="2982719"/>
            <a:ext cx="259515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000A42E-3A9D-489C-B258-2A95C023C414}"/>
              </a:ext>
            </a:extLst>
          </p:cNvPr>
          <p:cNvCxnSpPr/>
          <p:nvPr/>
        </p:nvCxnSpPr>
        <p:spPr>
          <a:xfrm>
            <a:off x="7717489" y="5972747"/>
            <a:ext cx="259515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52A6CCB-B685-4F40-9587-33C622119236}"/>
              </a:ext>
            </a:extLst>
          </p:cNvPr>
          <p:cNvSpPr txBox="1"/>
          <p:nvPr/>
        </p:nvSpPr>
        <p:spPr>
          <a:xfrm>
            <a:off x="8732755" y="3990812"/>
            <a:ext cx="489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endParaRPr lang="ko-KR" altLang="en-US" sz="48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5CA5BC-1352-4240-B95F-48D67AEEA78A}"/>
              </a:ext>
            </a:extLst>
          </p:cNvPr>
          <p:cNvSpPr txBox="1"/>
          <p:nvPr/>
        </p:nvSpPr>
        <p:spPr>
          <a:xfrm>
            <a:off x="9133101" y="46905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FINDING</a:t>
            </a:r>
          </a:p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LONG BODY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F2E0B59-38E7-4A5A-BDB5-43C446DA42C5}"/>
              </a:ext>
            </a:extLst>
          </p:cNvPr>
          <p:cNvSpPr txBox="1"/>
          <p:nvPr/>
        </p:nvSpPr>
        <p:spPr>
          <a:xfrm>
            <a:off x="1898952" y="3616787"/>
            <a:ext cx="6134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 ?</a:t>
            </a: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DNN ?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C61DB1-4903-4939-B831-50FA39E00F67}"/>
              </a:ext>
            </a:extLst>
          </p:cNvPr>
          <p:cNvSpPr txBox="1"/>
          <p:nvPr/>
        </p:nvSpPr>
        <p:spPr>
          <a:xfrm>
            <a:off x="1028929" y="218151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02650CC-BFCD-425E-A1ED-572F89D77CA6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63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테크니컬 리뷰 </a:t>
            </a: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(ARIMA,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Prophet)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2019년 주목해야 할 IT 기술은? : 네이버 포스트">
            <a:extLst>
              <a:ext uri="{FF2B5EF4-FFF2-40B4-BE49-F238E27FC236}">
                <a16:creationId xmlns:a16="http://schemas.microsoft.com/office/drawing/2014/main" id="{A4A27854-7560-4016-8D67-D6A8A0600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354"/>
            <a:ext cx="5566480" cy="23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2A8B88B-D80E-4451-A511-16050436E55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102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88137" y="6460597"/>
            <a:ext cx="2584850" cy="365125"/>
          </a:xfrm>
        </p:spPr>
        <p:txBody>
          <a:bodyPr/>
          <a:lstStyle/>
          <a:p>
            <a:r>
              <a:rPr lang="en-US" altLang="ko-KR" dirty="0"/>
              <a:t>25</a:t>
            </a:r>
            <a:endParaRPr lang="en-US" dirty="0"/>
          </a:p>
        </p:txBody>
      </p:sp>
      <p:pic>
        <p:nvPicPr>
          <p:cNvPr id="19458" name="Picture 2" descr="Consulting Report 효과적인 전략기획을 위한 5대 원칙">
            <a:extLst>
              <a:ext uri="{FF2B5EF4-FFF2-40B4-BE49-F238E27FC236}">
                <a16:creationId xmlns:a16="http://schemas.microsoft.com/office/drawing/2014/main" id="{76AD513E-0CDA-4BEE-AEF9-52DF3741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8" y="69669"/>
            <a:ext cx="2459254" cy="173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FA345104-6E3C-4643-A398-2C0EE1A4483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44638" y="675321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</a:p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응용전략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F8D3CB34-80F8-404F-A650-372DA6F717C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750" y="2386555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API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활용한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스캘핑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매매기법 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→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분봉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Data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종가 활용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 거래시간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396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zh-CN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6900EC16-FF3B-4083-829C-C0DB2E4E2D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750" y="5064846"/>
            <a:ext cx="11062802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최적의 진입 시간대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추세 구간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활용한 예측</a:t>
            </a:r>
            <a:endParaRPr lang="en-US" altLang="zh-CN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121F4464-CC26-476E-956C-E638CEF274E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90" y="3725700"/>
            <a:ext cx="11062802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주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(5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), 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달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(20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), 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분기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(60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→ 기간별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모형 도출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최빈값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모형으로 예측</a:t>
            </a:r>
            <a:endParaRPr lang="en-US" altLang="zh-CN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C2412A5-7E02-493C-A0BD-3A2409F1B756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962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202206B9-6E30-43D4-9D1D-A00A7BEBD06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5838" y="1237023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Stationary vs Non-Stationary</a:t>
            </a:r>
          </a:p>
        </p:txBody>
      </p:sp>
      <p:sp>
        <p:nvSpPr>
          <p:cNvPr id="7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B09BCEEE-934A-4C94-8204-B582307F4DC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606" y="2225445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Stationary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데이터의 특성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89B39-26A9-4E05-965F-DCC5A3B1A61C}"/>
              </a:ext>
            </a:extLst>
          </p:cNvPr>
          <p:cNvSpPr txBox="1"/>
          <p:nvPr/>
        </p:nvSpPr>
        <p:spPr>
          <a:xfrm>
            <a:off x="71842" y="2355491"/>
            <a:ext cx="3374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●</a:t>
            </a:r>
            <a:endParaRPr lang="ko-KR" altLang="en-US" sz="1050" dirty="0"/>
          </a:p>
        </p:txBody>
      </p:sp>
      <p:sp>
        <p:nvSpPr>
          <p:cNvPr id="10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5BAB3247-86E5-4056-B0A9-400CC96421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842" y="3117494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연속된 숫자들의 평균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(mean)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time invariant</a:t>
            </a:r>
          </a:p>
        </p:txBody>
      </p:sp>
      <p:sp>
        <p:nvSpPr>
          <p:cNvPr id="11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BE7D5219-5DE7-4667-9716-FD0ED1B90E1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1842" y="4065779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연속된 숫자들의 분산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(variance)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time invariant</a:t>
            </a:r>
          </a:p>
        </p:txBody>
      </p:sp>
      <p:sp>
        <p:nvSpPr>
          <p:cNvPr id="12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C8C2B58B-664B-4973-A0F3-AB83EBFCFE5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842" y="4896922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연속된 숫자들의 공분산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(covariance)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time invariant</a:t>
            </a:r>
          </a:p>
        </p:txBody>
      </p:sp>
      <p:pic>
        <p:nvPicPr>
          <p:cNvPr id="14" name="Picture 2" descr="Plots">
            <a:extLst>
              <a:ext uri="{FF2B5EF4-FFF2-40B4-BE49-F238E27FC236}">
                <a16:creationId xmlns:a16="http://schemas.microsoft.com/office/drawing/2014/main" id="{58176C50-9C35-4C70-871E-BF6C83847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" b="7140"/>
          <a:stretch/>
        </p:blipFill>
        <p:spPr bwMode="auto">
          <a:xfrm>
            <a:off x="6696891" y="1367246"/>
            <a:ext cx="5460806" cy="488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4C874C-2494-42E4-B251-1A29DBF8061E}"/>
              </a:ext>
            </a:extLst>
          </p:cNvPr>
          <p:cNvSpPr/>
          <p:nvPr/>
        </p:nvSpPr>
        <p:spPr>
          <a:xfrm>
            <a:off x="7489371" y="5477201"/>
            <a:ext cx="1593669" cy="452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6DF2B529-69E3-4003-8877-B23CF25419FD}"/>
              </a:ext>
            </a:extLst>
          </p:cNvPr>
          <p:cNvSpPr/>
          <p:nvPr/>
        </p:nvSpPr>
        <p:spPr>
          <a:xfrm>
            <a:off x="7512182" y="5359576"/>
            <a:ext cx="1488896" cy="632629"/>
          </a:xfrm>
          <a:custGeom>
            <a:avLst/>
            <a:gdLst>
              <a:gd name="connsiteX0" fmla="*/ 0 w 4040778"/>
              <a:gd name="connsiteY0" fmla="*/ 827319 h 1419559"/>
              <a:gd name="connsiteX1" fmla="*/ 200298 w 4040778"/>
              <a:gd name="connsiteY1" fmla="*/ 34839 h 1419559"/>
              <a:gd name="connsiteX2" fmla="*/ 539932 w 4040778"/>
              <a:gd name="connsiteY2" fmla="*/ 1419502 h 1419559"/>
              <a:gd name="connsiteX3" fmla="*/ 853440 w 4040778"/>
              <a:gd name="connsiteY3" fmla="*/ 95799 h 1419559"/>
              <a:gd name="connsiteX4" fmla="*/ 1210492 w 4040778"/>
              <a:gd name="connsiteY4" fmla="*/ 1402085 h 1419559"/>
              <a:gd name="connsiteX5" fmla="*/ 1436915 w 4040778"/>
              <a:gd name="connsiteY5" fmla="*/ 78382 h 1419559"/>
              <a:gd name="connsiteX6" fmla="*/ 1550126 w 4040778"/>
              <a:gd name="connsiteY6" fmla="*/ 1288873 h 1419559"/>
              <a:gd name="connsiteX7" fmla="*/ 1645920 w 4040778"/>
              <a:gd name="connsiteY7" fmla="*/ 121925 h 1419559"/>
              <a:gd name="connsiteX8" fmla="*/ 1750423 w 4040778"/>
              <a:gd name="connsiteY8" fmla="*/ 1349833 h 1419559"/>
              <a:gd name="connsiteX9" fmla="*/ 1837509 w 4040778"/>
              <a:gd name="connsiteY9" fmla="*/ 69673 h 1419559"/>
              <a:gd name="connsiteX10" fmla="*/ 1976846 w 4040778"/>
              <a:gd name="connsiteY10" fmla="*/ 1245330 h 1419559"/>
              <a:gd name="connsiteX11" fmla="*/ 1985555 w 4040778"/>
              <a:gd name="connsiteY11" fmla="*/ 113216 h 1419559"/>
              <a:gd name="connsiteX12" fmla="*/ 2133600 w 4040778"/>
              <a:gd name="connsiteY12" fmla="*/ 1323707 h 1419559"/>
              <a:gd name="connsiteX13" fmla="*/ 2177143 w 4040778"/>
              <a:gd name="connsiteY13" fmla="*/ 121925 h 1419559"/>
              <a:gd name="connsiteX14" fmla="*/ 2708366 w 4040778"/>
              <a:gd name="connsiteY14" fmla="*/ 1245330 h 1419559"/>
              <a:gd name="connsiteX15" fmla="*/ 2908663 w 4040778"/>
              <a:gd name="connsiteY15" fmla="*/ 243845 h 1419559"/>
              <a:gd name="connsiteX16" fmla="*/ 3213463 w 4040778"/>
              <a:gd name="connsiteY16" fmla="*/ 1245330 h 1419559"/>
              <a:gd name="connsiteX17" fmla="*/ 3596640 w 4040778"/>
              <a:gd name="connsiteY17" fmla="*/ 5 h 1419559"/>
              <a:gd name="connsiteX18" fmla="*/ 3823063 w 4040778"/>
              <a:gd name="connsiteY18" fmla="*/ 1227913 h 1419559"/>
              <a:gd name="connsiteX19" fmla="*/ 4040778 w 4040778"/>
              <a:gd name="connsiteY19" fmla="*/ 1018907 h 141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40778" h="1419559">
                <a:moveTo>
                  <a:pt x="0" y="827319"/>
                </a:moveTo>
                <a:cubicBezTo>
                  <a:pt x="55154" y="381730"/>
                  <a:pt x="110309" y="-63858"/>
                  <a:pt x="200298" y="34839"/>
                </a:cubicBezTo>
                <a:cubicBezTo>
                  <a:pt x="290287" y="133536"/>
                  <a:pt x="431075" y="1409342"/>
                  <a:pt x="539932" y="1419502"/>
                </a:cubicBezTo>
                <a:cubicBezTo>
                  <a:pt x="648789" y="1429662"/>
                  <a:pt x="741680" y="98702"/>
                  <a:pt x="853440" y="95799"/>
                </a:cubicBezTo>
                <a:cubicBezTo>
                  <a:pt x="965200" y="92896"/>
                  <a:pt x="1113246" y="1404988"/>
                  <a:pt x="1210492" y="1402085"/>
                </a:cubicBezTo>
                <a:cubicBezTo>
                  <a:pt x="1307738" y="1399182"/>
                  <a:pt x="1380309" y="97251"/>
                  <a:pt x="1436915" y="78382"/>
                </a:cubicBezTo>
                <a:cubicBezTo>
                  <a:pt x="1493521" y="59513"/>
                  <a:pt x="1515292" y="1281616"/>
                  <a:pt x="1550126" y="1288873"/>
                </a:cubicBezTo>
                <a:cubicBezTo>
                  <a:pt x="1584960" y="1296130"/>
                  <a:pt x="1612537" y="111765"/>
                  <a:pt x="1645920" y="121925"/>
                </a:cubicBezTo>
                <a:cubicBezTo>
                  <a:pt x="1679303" y="132085"/>
                  <a:pt x="1718492" y="1358542"/>
                  <a:pt x="1750423" y="1349833"/>
                </a:cubicBezTo>
                <a:cubicBezTo>
                  <a:pt x="1782355" y="1341124"/>
                  <a:pt x="1799772" y="87090"/>
                  <a:pt x="1837509" y="69673"/>
                </a:cubicBezTo>
                <a:cubicBezTo>
                  <a:pt x="1875246" y="52256"/>
                  <a:pt x="1952172" y="1238073"/>
                  <a:pt x="1976846" y="1245330"/>
                </a:cubicBezTo>
                <a:cubicBezTo>
                  <a:pt x="2001520" y="1252587"/>
                  <a:pt x="1959429" y="100153"/>
                  <a:pt x="1985555" y="113216"/>
                </a:cubicBezTo>
                <a:cubicBezTo>
                  <a:pt x="2011681" y="126279"/>
                  <a:pt x="2101669" y="1322256"/>
                  <a:pt x="2133600" y="1323707"/>
                </a:cubicBezTo>
                <a:cubicBezTo>
                  <a:pt x="2165531" y="1325158"/>
                  <a:pt x="2081349" y="134988"/>
                  <a:pt x="2177143" y="121925"/>
                </a:cubicBezTo>
                <a:cubicBezTo>
                  <a:pt x="2272937" y="108862"/>
                  <a:pt x="2586446" y="1225010"/>
                  <a:pt x="2708366" y="1245330"/>
                </a:cubicBezTo>
                <a:cubicBezTo>
                  <a:pt x="2830286" y="1265650"/>
                  <a:pt x="2824480" y="243845"/>
                  <a:pt x="2908663" y="243845"/>
                </a:cubicBezTo>
                <a:cubicBezTo>
                  <a:pt x="2992846" y="243845"/>
                  <a:pt x="3098800" y="1285970"/>
                  <a:pt x="3213463" y="1245330"/>
                </a:cubicBezTo>
                <a:cubicBezTo>
                  <a:pt x="3328126" y="1204690"/>
                  <a:pt x="3495040" y="2908"/>
                  <a:pt x="3596640" y="5"/>
                </a:cubicBezTo>
                <a:cubicBezTo>
                  <a:pt x="3698240" y="-2898"/>
                  <a:pt x="3749040" y="1058096"/>
                  <a:pt x="3823063" y="1227913"/>
                </a:cubicBezTo>
                <a:cubicBezTo>
                  <a:pt x="3897086" y="1397730"/>
                  <a:pt x="3968932" y="1208318"/>
                  <a:pt x="4040778" y="10189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674F947F-E6A1-4EE4-9A11-1E004088230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4434" y="675321"/>
            <a:ext cx="1138428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85305-9ED4-43FB-B2CD-BE8BB52B96DC}"/>
              </a:ext>
            </a:extLst>
          </p:cNvPr>
          <p:cNvSpPr/>
          <p:nvPr/>
        </p:nvSpPr>
        <p:spPr>
          <a:xfrm>
            <a:off x="6696891" y="1197023"/>
            <a:ext cx="2769326" cy="1763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5D1C3C9-0A57-426A-AB8C-FCFD41C4B31F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07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AB38C-4F34-4466-9893-9E20DF3B6B06}"/>
              </a:ext>
            </a:extLst>
          </p:cNvPr>
          <p:cNvSpPr txBox="1"/>
          <p:nvPr/>
        </p:nvSpPr>
        <p:spPr>
          <a:xfrm>
            <a:off x="5090568" y="406028"/>
            <a:ext cx="610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Augmented Dickey-Fuller (“ADF”) test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B4771E-BA42-49DA-8AAC-9E282B0A8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568" y="1127641"/>
            <a:ext cx="6696075" cy="4972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23636D-EA61-4F18-812B-28BC2FA86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6B013E-DC54-4276-9B7F-50F243FE66D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165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519603-9E8F-4C2E-9C1E-F6A50A93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F37189-7C79-4284-BB8C-D2C714E53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240" y="1911545"/>
            <a:ext cx="6496050" cy="2705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66C33E-7EC8-4579-9D0A-923796157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56744"/>
            <a:ext cx="4181475" cy="752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8966C4-044A-4A6A-876B-EA7C38780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112" y="5026614"/>
            <a:ext cx="5514975" cy="6191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30F1101-A01B-4B4D-AAA5-52A45A2FD1C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1436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519603-9E8F-4C2E-9C1E-F6A50A93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9A42AC-AFA2-4BCD-BC55-F211749E3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70" y="1132944"/>
            <a:ext cx="3324225" cy="600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81B02F-925C-4809-A308-4B6B4CE43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79" y="1911545"/>
            <a:ext cx="5529261" cy="444357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D9CA39-B146-4294-BBA8-C8B9993BACB4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8056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519603-9E8F-4C2E-9C1E-F6A50A93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CC008A-75ED-48FA-ACB6-19D1E8A20E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4"/>
          <a:stretch/>
        </p:blipFill>
        <p:spPr>
          <a:xfrm>
            <a:off x="4939453" y="1911545"/>
            <a:ext cx="6301623" cy="219291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B2BF95-3215-4993-8925-08CBE6D6A59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99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언택트 대세 'AI', 금융시장에 새바람 일으킬까 - 시사위크">
            <a:extLst>
              <a:ext uri="{FF2B5EF4-FFF2-40B4-BE49-F238E27FC236}">
                <a16:creationId xmlns:a16="http://schemas.microsoft.com/office/drawing/2014/main" id="{94571845-BDFF-4864-807B-E034AE47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848"/>
            <a:ext cx="5566590" cy="37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단순노출효과로 팀원들간 협력을 키우는 간단한 방법">
            <a:extLst>
              <a:ext uri="{FF2B5EF4-FFF2-40B4-BE49-F238E27FC236}">
                <a16:creationId xmlns:a16="http://schemas.microsoft.com/office/drawing/2014/main" id="{178362FF-CECB-44DB-AF9B-D48C40A5A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848"/>
            <a:ext cx="5566590" cy="38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826DFCA-91E6-49DD-8208-CF129262C7EF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41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519603-9E8F-4C2E-9C1E-F6A50A93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0A6BE-7FFB-4C22-9906-975538136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340" y="1065183"/>
            <a:ext cx="4295775" cy="628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22BA88-842E-416C-923B-33410DC21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11545"/>
            <a:ext cx="5482318" cy="4394556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7A0F98-BB89-4A5B-AC04-3F5495B4476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0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60EC753-9D10-4314-A717-B910C06DA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12" y="1049471"/>
            <a:ext cx="3959172" cy="20395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B8A8BC-98CD-4F14-A5C5-2D74533A9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211" y="914181"/>
            <a:ext cx="5155647" cy="2310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1208B9-F9E2-4C90-9212-AD9EC9BDFB9D}"/>
              </a:ext>
            </a:extLst>
          </p:cNvPr>
          <p:cNvSpPr/>
          <p:nvPr/>
        </p:nvSpPr>
        <p:spPr>
          <a:xfrm>
            <a:off x="5147880" y="1746225"/>
            <a:ext cx="1061331" cy="309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AF264-0D9E-4108-8304-5350767B8D6A}"/>
              </a:ext>
            </a:extLst>
          </p:cNvPr>
          <p:cNvSpPr txBox="1"/>
          <p:nvPr/>
        </p:nvSpPr>
        <p:spPr>
          <a:xfrm>
            <a:off x="3914502" y="3443166"/>
            <a:ext cx="610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Augmented Dickey-Fuller (“ADF”) test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F74CD-E33F-4FC7-A009-1CE859181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729" y="4166619"/>
            <a:ext cx="4533900" cy="6000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902FEE-FFAB-4898-A16E-BFBEC8A3C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728" y="4766694"/>
            <a:ext cx="4533899" cy="3923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28EAE9-2621-42D1-B7C7-E8EA59979821}"/>
              </a:ext>
            </a:extLst>
          </p:cNvPr>
          <p:cNvSpPr txBox="1"/>
          <p:nvPr/>
        </p:nvSpPr>
        <p:spPr>
          <a:xfrm>
            <a:off x="3914502" y="5397187"/>
            <a:ext cx="610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ADF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검정의 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귀무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가설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시계열이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non-Stationary</a:t>
            </a:r>
          </a:p>
        </p:txBody>
      </p:sp>
      <p:sp>
        <p:nvSpPr>
          <p:cNvPr id="27" name="矩形-6">
            <a:hlinkClick r:id="rId8" action="ppaction://hlinksldjump"/>
            <a:extLst>
              <a:ext uri="{FF2B5EF4-FFF2-40B4-BE49-F238E27FC236}">
                <a16:creationId xmlns:a16="http://schemas.microsoft.com/office/drawing/2014/main" id="{27875D21-BE94-4570-921F-A3EC45C363B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4434" y="675321"/>
            <a:ext cx="1138428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750C87-EF7C-42F9-B121-C6C85DCDA02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82110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00ECD6-ADFB-4EA7-95FF-4B975B65D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4"/>
          <a:stretch/>
        </p:blipFill>
        <p:spPr>
          <a:xfrm>
            <a:off x="6484512" y="3831038"/>
            <a:ext cx="5514190" cy="1918890"/>
          </a:xfrm>
          <a:prstGeom prst="rect">
            <a:avLst/>
          </a:prstGeom>
        </p:spPr>
      </p:pic>
      <p:sp>
        <p:nvSpPr>
          <p:cNvPr id="9" name="矩形-6">
            <a:hlinkClick r:id="rId4" action="ppaction://hlinksldjump"/>
            <a:extLst>
              <a:ext uri="{FF2B5EF4-FFF2-40B4-BE49-F238E27FC236}">
                <a16:creationId xmlns:a16="http://schemas.microsoft.com/office/drawing/2014/main" id="{F74E7507-D9F8-45FF-9FA4-941046DA148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4434" y="675321"/>
            <a:ext cx="1138428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DA68F0-75FE-4005-A853-8739859B5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99" y="4978395"/>
            <a:ext cx="3838575" cy="600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F6BCC6-9930-40D9-9323-FAF6FACCC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98" y="5578470"/>
            <a:ext cx="3838575" cy="742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9485E5-28C2-4DF7-B622-194F9E415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6256" y="1933620"/>
            <a:ext cx="2699583" cy="1933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FB1980-F40C-4B4C-80A2-284688316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489" y="1933620"/>
            <a:ext cx="2935136" cy="1969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7372DF8-801D-4A4C-A3D2-F087758D423A}"/>
              </a:ext>
            </a:extLst>
          </p:cNvPr>
          <p:cNvSpPr/>
          <p:nvPr/>
        </p:nvSpPr>
        <p:spPr>
          <a:xfrm>
            <a:off x="8623871" y="2745779"/>
            <a:ext cx="602385" cy="309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6B421-738E-4AC3-B922-64632B4E5E7F}"/>
              </a:ext>
            </a:extLst>
          </p:cNvPr>
          <p:cNvSpPr txBox="1"/>
          <p:nvPr/>
        </p:nvSpPr>
        <p:spPr>
          <a:xfrm>
            <a:off x="957885" y="1296824"/>
            <a:ext cx="1580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d = 1</a:t>
            </a:r>
            <a:endParaRPr lang="ko-KR" altLang="en-US" sz="3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C866F89-0DC3-4166-A924-27BA760F30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D8EBC12-E7DC-4132-B0F6-3539440A614B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399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2B7686F-1B89-4B3F-BC32-95C36542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5505450" cy="10382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23411E-CECE-4FC8-9867-8618294E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966912"/>
            <a:ext cx="5257800" cy="4010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EC48D3-82DA-414C-8D78-05C158BF7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1A01AE-BB37-48D0-959A-CFC2B830B6D3}"/>
              </a:ext>
            </a:extLst>
          </p:cNvPr>
          <p:cNvSpPr txBox="1"/>
          <p:nvPr/>
        </p:nvSpPr>
        <p:spPr>
          <a:xfrm>
            <a:off x="957885" y="1296824"/>
            <a:ext cx="4090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p = 3, d = 1</a:t>
            </a:r>
            <a:endParaRPr lang="ko-KR" altLang="en-US" sz="3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C594AC-99B9-4058-8AF7-01CF5FDCA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70" y="1132944"/>
            <a:ext cx="3324225" cy="60007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C30453-FC45-43BD-8934-081FEFDBAC6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156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2B7686F-1B89-4B3F-BC32-95C36542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5505450" cy="1038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EC48D3-82DA-414C-8D78-05C158BF7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BAB42C-105C-43A4-A341-2C5BC5812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62" y="2006795"/>
            <a:ext cx="5191125" cy="412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6D8282-7969-4AAF-9284-423E4FF0BDFE}"/>
              </a:ext>
            </a:extLst>
          </p:cNvPr>
          <p:cNvSpPr txBox="1"/>
          <p:nvPr/>
        </p:nvSpPr>
        <p:spPr>
          <a:xfrm>
            <a:off x="957885" y="1296824"/>
            <a:ext cx="5028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p = 3, d = 1, q = 0</a:t>
            </a:r>
            <a:endParaRPr lang="ko-KR" alt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5856C0-C53E-48A2-9689-7A9DAF4BC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340" y="1065183"/>
            <a:ext cx="4295775" cy="6286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195603-6C5F-4B49-8725-E5177C70BFEA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567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9CB8F6-9E0A-45B7-9F0E-71077466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85737"/>
            <a:ext cx="4229100" cy="1304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3C16E-55BB-4105-BEE2-4105AFDE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11" b="43460"/>
          <a:stretch/>
        </p:blipFill>
        <p:spPr>
          <a:xfrm>
            <a:off x="4552950" y="185737"/>
            <a:ext cx="7458075" cy="1304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87287E-6B08-47BE-80D2-D5B975834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32"/>
          <a:stretch/>
        </p:blipFill>
        <p:spPr>
          <a:xfrm>
            <a:off x="180975" y="2131218"/>
            <a:ext cx="4229100" cy="1238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EA641-E204-4751-BA38-5E2FAA63B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775" y="2107408"/>
            <a:ext cx="7305675" cy="1381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D168DF-B6D2-403A-866E-FC7E3355B5BE}"/>
              </a:ext>
            </a:extLst>
          </p:cNvPr>
          <p:cNvSpPr txBox="1"/>
          <p:nvPr/>
        </p:nvSpPr>
        <p:spPr>
          <a:xfrm>
            <a:off x="348343" y="4018032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4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 + q &lt; 2</a:t>
            </a:r>
          </a:p>
          <a:p>
            <a:pPr>
              <a:buNone/>
            </a:pPr>
            <a:r>
              <a:rPr lang="en-US" altLang="ko-KR" sz="4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 * q = 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F8577F-56C6-4469-A481-7349C5302116}"/>
              </a:ext>
            </a:extLst>
          </p:cNvPr>
          <p:cNvSpPr/>
          <p:nvPr/>
        </p:nvSpPr>
        <p:spPr>
          <a:xfrm>
            <a:off x="8917577" y="322217"/>
            <a:ext cx="1010194" cy="2934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C7F79-1133-41F7-B727-135E5553DAC0}"/>
              </a:ext>
            </a:extLst>
          </p:cNvPr>
          <p:cNvSpPr txBox="1"/>
          <p:nvPr/>
        </p:nvSpPr>
        <p:spPr>
          <a:xfrm>
            <a:off x="4552950" y="4279642"/>
            <a:ext cx="7961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정상성을 나타내지 않는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ARIMA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모델에서 상수가 포함되는 것은 </a:t>
            </a:r>
            <a:endParaRPr lang="en-US" altLang="ko-KR" b="0" i="0" dirty="0">
              <a:solidFill>
                <a:srgbClr val="333333"/>
              </a:solidFill>
              <a:effectLst/>
              <a:latin typeface="Merriweather" panose="020B0604020202020204" pitchFamily="2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예측 함수에서 차수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의 다항식 추세를 유도하는 것과 같습니다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.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6BB721-A6C0-49C9-8F66-7D4B9C0B28A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732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B08C5F-3B3C-4DC1-8BC6-E74066D0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15750" cy="49244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31281"/>
            <a:ext cx="2584850" cy="365125"/>
          </a:xfrm>
        </p:spPr>
        <p:txBody>
          <a:bodyPr/>
          <a:lstStyle/>
          <a:p>
            <a:r>
              <a:rPr lang="en-US" altLang="ko-KR"/>
              <a:t>36</a:t>
            </a:r>
            <a:endParaRPr lang="en-US" dirty="0"/>
          </a:p>
        </p:txBody>
      </p:sp>
      <p:sp>
        <p:nvSpPr>
          <p:cNvPr id="3" name="矩形-6">
            <a:hlinkClick r:id="rId4" action="ppaction://hlinksldjump"/>
            <a:extLst>
              <a:ext uri="{FF2B5EF4-FFF2-40B4-BE49-F238E27FC236}">
                <a16:creationId xmlns:a16="http://schemas.microsoft.com/office/drawing/2014/main" id="{6FA530CF-0A47-4769-B054-0739E1EF2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76660" y="46037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Auto ARIMA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53B354F-4D02-4E01-9CE3-2C7011488E45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96478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6618"/>
            <a:ext cx="2584850" cy="365125"/>
          </a:xfrm>
        </p:spPr>
        <p:txBody>
          <a:bodyPr/>
          <a:lstStyle/>
          <a:p>
            <a:r>
              <a:rPr lang="en-US" altLang="ko-KR" dirty="0"/>
              <a:t>37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30C3D8-6D37-4556-AD1C-57BF4CF1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2386146" y="2116182"/>
            <a:ext cx="836026" cy="217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2526C8-25DB-4627-B5C7-4E12DEA21DBD}"/>
              </a:ext>
            </a:extLst>
          </p:cNvPr>
          <p:cNvSpPr/>
          <p:nvPr/>
        </p:nvSpPr>
        <p:spPr>
          <a:xfrm>
            <a:off x="4140924" y="4167051"/>
            <a:ext cx="836026" cy="683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8405AF-2CA7-4C35-BD1F-63998D52AC63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9141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8DE2AF-161C-4C0B-AABD-92E46454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38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148044" y="4911633"/>
            <a:ext cx="3675020" cy="47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307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EE79-99D4-4427-AD41-B7DE957297FC}"/>
              </a:ext>
            </a:extLst>
          </p:cNvPr>
          <p:cNvSpPr txBox="1"/>
          <p:nvPr/>
        </p:nvSpPr>
        <p:spPr>
          <a:xfrm>
            <a:off x="7439569" y="1988965"/>
            <a:ext cx="67665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Ljung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-Box (Q) 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융</a:t>
            </a:r>
            <a:r>
              <a:rPr lang="en-US" altLang="ko-KR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박스 검정 통계량</a:t>
            </a:r>
            <a:endParaRPr lang="en-US" altLang="ko-KR" sz="1600" b="0" i="0" baseline="3000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백색잡음인지 검정한 통계량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Prob (Q)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값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0.16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유의수준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0.05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에서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귀무가설을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기각하지 못합니다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 </a:t>
            </a: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Ljung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-Box (Q)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통계량의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(residual)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가 백색잡음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(white noise) </a:t>
            </a: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시계열을 따른다”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위 결과를 통해 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시계열 모형이 잘 적합 되었고 </a:t>
            </a:r>
            <a:endParaRPr lang="en-US" altLang="ko-KR" sz="1600" b="1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남은 </a:t>
            </a:r>
            <a:r>
              <a:rPr lang="ko-KR" altLang="en-US" sz="1600" b="1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잔차는</a:t>
            </a:r>
            <a:r>
              <a:rPr lang="en-US" altLang="ko-KR" sz="1600" b="1" dirty="0">
                <a:solidFill>
                  <a:srgbClr val="555555"/>
                </a:solidFill>
                <a:latin typeface="Lato" panose="020F0502020204030203" pitchFamily="34" charset="0"/>
              </a:rPr>
              <a:t> </a:t>
            </a:r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백색 잡음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임을 확인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62D00CF-3E1B-45D9-BFEA-3C59FB788A29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738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8DE2AF-161C-4C0B-AABD-92E46454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39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3875314" y="4963885"/>
            <a:ext cx="3553100" cy="47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307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EE79-99D4-4427-AD41-B7DE957297FC}"/>
              </a:ext>
            </a:extLst>
          </p:cNvPr>
          <p:cNvSpPr txBox="1"/>
          <p:nvPr/>
        </p:nvSpPr>
        <p:spPr>
          <a:xfrm>
            <a:off x="7439569" y="1980087"/>
            <a:ext cx="67665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Jarque-</a:t>
            </a: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Bera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(JB) 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자크</a:t>
            </a:r>
            <a:r>
              <a:rPr lang="en-US" altLang="ko-KR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베라 검정 통계량</a:t>
            </a:r>
            <a:endParaRPr lang="en-US" altLang="ko-KR" sz="1600" b="0" i="0" baseline="3000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정규성을 띠는지 검정한 통계량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Prob(JB)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값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0.00</a:t>
            </a: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유의 수준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0.05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에서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귀무가설을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기각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Jarque-</a:t>
            </a: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Bera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(JB)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통계량의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정규성을 만족한다”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정규성을 따르지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않음”을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확인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E0032D-0B22-4090-AAE9-C21EA7AC5F76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803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944AB4-1420-4459-BA31-6B432B272138}"/>
              </a:ext>
            </a:extLst>
          </p:cNvPr>
          <p:cNvSpPr/>
          <p:nvPr/>
        </p:nvSpPr>
        <p:spPr>
          <a:xfrm>
            <a:off x="1" y="100615"/>
            <a:ext cx="11931794" cy="5889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dlgks</a:t>
            </a:r>
            <a:endParaRPr lang="ko-KR" altLang="en-US" dirty="0"/>
          </a:p>
        </p:txBody>
      </p:sp>
      <p:pic>
        <p:nvPicPr>
          <p:cNvPr id="2058" name="Picture 10" descr="Jb Logo Stock Vector (Royalty Free) 614959847">
            <a:extLst>
              <a:ext uri="{FF2B5EF4-FFF2-40B4-BE49-F238E27FC236}">
                <a16:creationId xmlns:a16="http://schemas.microsoft.com/office/drawing/2014/main" id="{FCB02AB9-B96A-42B2-8F62-77CF21101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758515" y="1022366"/>
            <a:ext cx="4781286" cy="43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BD038F-9A09-4293-8E4B-8E59E72BB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377" y="5817387"/>
            <a:ext cx="1628306" cy="1305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0DF30A-5A5C-4203-9D2B-49FC8FF59329}"/>
              </a:ext>
            </a:extLst>
          </p:cNvPr>
          <p:cNvGrpSpPr/>
          <p:nvPr/>
        </p:nvGrpSpPr>
        <p:grpSpPr>
          <a:xfrm>
            <a:off x="7007604" y="691772"/>
            <a:ext cx="2133553" cy="5263131"/>
            <a:chOff x="751839" y="431391"/>
            <a:chExt cx="2133553" cy="4826089"/>
          </a:xfrm>
        </p:grpSpPr>
        <p:pic>
          <p:nvPicPr>
            <p:cNvPr id="3074" name="Picture 2" descr="비즈니스 맨 정장 실루엣 - Pixabay의 무료 벡터 그래픽">
              <a:extLst>
                <a:ext uri="{FF2B5EF4-FFF2-40B4-BE49-F238E27FC236}">
                  <a16:creationId xmlns:a16="http://schemas.microsoft.com/office/drawing/2014/main" id="{FBC66489-C3A1-486A-B23E-B4600C44C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39" y="431391"/>
              <a:ext cx="2133553" cy="426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A10D9-4984-44D9-A9D4-357D17D960DF}"/>
                </a:ext>
              </a:extLst>
            </p:cNvPr>
            <p:cNvSpPr txBox="1"/>
            <p:nvPr/>
          </p:nvSpPr>
          <p:spPr>
            <a:xfrm>
              <a:off x="1659520" y="4888148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Y. Han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3C2F2A-3220-4D23-AA10-E4E48EB83AA6}"/>
              </a:ext>
            </a:extLst>
          </p:cNvPr>
          <p:cNvGrpSpPr/>
          <p:nvPr/>
        </p:nvGrpSpPr>
        <p:grpSpPr>
          <a:xfrm>
            <a:off x="3072628" y="691772"/>
            <a:ext cx="1690519" cy="5263131"/>
            <a:chOff x="3072628" y="691772"/>
            <a:chExt cx="1690519" cy="5263131"/>
          </a:xfrm>
        </p:grpSpPr>
        <p:pic>
          <p:nvPicPr>
            <p:cNvPr id="3088" name="Picture 16" descr="hEup2: Female Silhouette / 여자 실루엣 (Ai, PNG)">
              <a:extLst>
                <a:ext uri="{FF2B5EF4-FFF2-40B4-BE49-F238E27FC236}">
                  <a16:creationId xmlns:a16="http://schemas.microsoft.com/office/drawing/2014/main" id="{7DE0A5A7-9A99-4196-855E-9F144FA95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7" r="60711"/>
            <a:stretch/>
          </p:blipFill>
          <p:spPr bwMode="auto">
            <a:xfrm>
              <a:off x="3072628" y="691772"/>
              <a:ext cx="1690519" cy="5195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FE6D0A-96B2-42B6-B648-1A0FDF762446}"/>
                </a:ext>
              </a:extLst>
            </p:cNvPr>
            <p:cNvSpPr txBox="1"/>
            <p:nvPr/>
          </p:nvSpPr>
          <p:spPr>
            <a:xfrm>
              <a:off x="3383125" y="5585571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NK. Ji </a:t>
              </a:r>
              <a:r>
                <a:rPr lang="en-US" altLang="ko-KR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Hee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0AE570-46DB-4431-9961-0641B1F9CCB5}"/>
              </a:ext>
            </a:extLst>
          </p:cNvPr>
          <p:cNvGrpSpPr/>
          <p:nvPr/>
        </p:nvGrpSpPr>
        <p:grpSpPr>
          <a:xfrm>
            <a:off x="9007059" y="370737"/>
            <a:ext cx="2240865" cy="4987429"/>
            <a:chOff x="9007059" y="370737"/>
            <a:chExt cx="2240865" cy="4987429"/>
          </a:xfrm>
        </p:grpSpPr>
        <p:pic>
          <p:nvPicPr>
            <p:cNvPr id="3086" name="Picture 14" descr="남자 실루엣 남성 홀로 - Pixabay의 무료 벡터 그래픽">
              <a:extLst>
                <a:ext uri="{FF2B5EF4-FFF2-40B4-BE49-F238E27FC236}">
                  <a16:creationId xmlns:a16="http://schemas.microsoft.com/office/drawing/2014/main" id="{10BC567E-5D73-42EB-8CB5-DA6FCEF28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059" y="370737"/>
              <a:ext cx="2240865" cy="4481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22A85F-1AF8-4DC5-8DFD-223379CD0EC4}"/>
                </a:ext>
              </a:extLst>
            </p:cNvPr>
            <p:cNvSpPr txBox="1"/>
            <p:nvPr/>
          </p:nvSpPr>
          <p:spPr>
            <a:xfrm>
              <a:off x="9496052" y="4988834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J. Se Jong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7CC508-8FAD-4E25-9AB4-9C9C15DF5EA9}"/>
              </a:ext>
            </a:extLst>
          </p:cNvPr>
          <p:cNvGrpSpPr/>
          <p:nvPr/>
        </p:nvGrpSpPr>
        <p:grpSpPr>
          <a:xfrm>
            <a:off x="639073" y="405676"/>
            <a:ext cx="2420820" cy="5278947"/>
            <a:chOff x="7129304" y="691772"/>
            <a:chExt cx="2420820" cy="5278947"/>
          </a:xfrm>
        </p:grpSpPr>
        <p:pic>
          <p:nvPicPr>
            <p:cNvPr id="3084" name="Picture 12" descr="남자 실루엣 남성 홀로 - Pixabay의 무료 벡터 그래픽">
              <a:extLst>
                <a:ext uri="{FF2B5EF4-FFF2-40B4-BE49-F238E27FC236}">
                  <a16:creationId xmlns:a16="http://schemas.microsoft.com/office/drawing/2014/main" id="{BD309500-CD68-4D5C-99AF-B07983C2E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304" y="691772"/>
              <a:ext cx="2420820" cy="484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85BBC2-2D55-41AC-8E80-085E11E8DE65}"/>
                </a:ext>
              </a:extLst>
            </p:cNvPr>
            <p:cNvSpPr txBox="1"/>
            <p:nvPr/>
          </p:nvSpPr>
          <p:spPr>
            <a:xfrm>
              <a:off x="7937535" y="560138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Y. So Dam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454C3A-9E08-499A-AC72-1BA7FBDD8D2C}"/>
              </a:ext>
            </a:extLst>
          </p:cNvPr>
          <p:cNvSpPr txBox="1"/>
          <p:nvPr/>
        </p:nvSpPr>
        <p:spPr>
          <a:xfrm>
            <a:off x="3358" y="598968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™ 놀부유희</a:t>
            </a:r>
          </a:p>
        </p:txBody>
      </p:sp>
      <p:sp>
        <p:nvSpPr>
          <p:cNvPr id="29" name="矩形-8">
            <a:hlinkClick r:id="rId9" action="ppaction://hlinksldjump"/>
            <a:extLst>
              <a:ext uri="{FF2B5EF4-FFF2-40B4-BE49-F238E27FC236}">
                <a16:creationId xmlns:a16="http://schemas.microsoft.com/office/drawing/2014/main" id="{4E947E56-61AA-486A-9992-2FA2CFC9DB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80815" y="6418862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8B89D6-CCC1-47E0-993A-0E8AB768203E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703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8DE2AF-161C-4C0B-AABD-92E46454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40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165457" y="5338352"/>
            <a:ext cx="7193285" cy="47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307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EE79-99D4-4427-AD41-B7DE957297FC}"/>
              </a:ext>
            </a:extLst>
          </p:cNvPr>
          <p:cNvSpPr txBox="1"/>
          <p:nvPr/>
        </p:nvSpPr>
        <p:spPr>
          <a:xfrm>
            <a:off x="7439569" y="1988965"/>
            <a:ext cx="67665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Heteroskedasticity (H) 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이분산성 검정 통계량</a:t>
            </a:r>
            <a:endParaRPr lang="en-US" altLang="ko-KR" sz="1600" b="0" i="0" baseline="3000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이분산을 띠지 않는지 검정한 통계량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dirty="0">
                <a:solidFill>
                  <a:srgbClr val="555555"/>
                </a:solidFill>
                <a:latin typeface="Lato" panose="020F0502020204030203" pitchFamily="34" charset="0"/>
              </a:rPr>
              <a:t>→ 회귀계수의 표준오차</a:t>
            </a:r>
            <a:r>
              <a:rPr lang="en-US" altLang="ko-KR" sz="1600" dirty="0">
                <a:solidFill>
                  <a:srgbClr val="555555"/>
                </a:solidFill>
                <a:latin typeface="Lato" panose="020F0502020204030203" pitchFamily="34" charset="0"/>
              </a:rPr>
              <a:t>(</a:t>
            </a:r>
            <a:r>
              <a:rPr lang="ko-KR" altLang="en-US" sz="1600" dirty="0">
                <a:solidFill>
                  <a:srgbClr val="555555"/>
                </a:solidFill>
                <a:latin typeface="Lato" panose="020F0502020204030203" pitchFamily="34" charset="0"/>
              </a:rPr>
              <a:t>분산</a:t>
            </a:r>
            <a:r>
              <a:rPr lang="en-US" altLang="ko-KR" sz="1600" dirty="0">
                <a:solidFill>
                  <a:srgbClr val="555555"/>
                </a:solidFill>
                <a:latin typeface="Lato" panose="020F0502020204030203" pitchFamily="34" charset="0"/>
              </a:rPr>
              <a:t>)</a:t>
            </a:r>
            <a:r>
              <a:rPr lang="ko-KR" altLang="en-US" sz="1600" dirty="0">
                <a:solidFill>
                  <a:srgbClr val="555555"/>
                </a:solidFill>
                <a:latin typeface="Lato" panose="020F0502020204030203" pitchFamily="34" charset="0"/>
              </a:rPr>
              <a:t>이 다르지 않다</a:t>
            </a:r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정규분포를 따른다면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경험적으로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ko-KR" altLang="en-US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비대칭도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(Skew)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 가까워야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첨도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(Kurtosis)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3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 가까워야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비대칭도는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-0.17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으로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 가깝지만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첨도는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4.87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로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3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보다 더 높은 값을 가지고 있다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→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비 정규 분포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F0391B-1A72-40E3-BDFA-B5CB3BA88404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9307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 dirty="0"/>
              <a:t>41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2CD07-DA24-4910-959C-77E008A3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" y="130628"/>
            <a:ext cx="9902282" cy="532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AB198-C0DE-450E-9C13-73D20E967358}"/>
              </a:ext>
            </a:extLst>
          </p:cNvPr>
          <p:cNvSpPr txBox="1"/>
          <p:nvPr/>
        </p:nvSpPr>
        <p:spPr>
          <a:xfrm>
            <a:off x="81870" y="5533349"/>
            <a:ext cx="1037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 적합한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ARIMA (0,1,0)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으로 남은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잔차는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백색 잡음이지만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정규성은 따르지 않는다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?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 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B1215C-E8C9-4891-ACDD-17C14C251D13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63989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 dirty="0"/>
              <a:t>42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343605-B89E-44DC-9896-9666A4F9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1" y="0"/>
            <a:ext cx="8058150" cy="2924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7D1043-9721-4EC7-95FC-CC34704F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97" y="2468471"/>
            <a:ext cx="9505950" cy="32099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ECB5AC-C818-491B-89A8-9ECA1B9BCC65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86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43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CC875-12EA-4D06-AE55-F83B35BB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763" y="211182"/>
            <a:ext cx="3022175" cy="1395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530CC2-826A-4879-B766-9E45F3663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058" y="1607139"/>
            <a:ext cx="5124454" cy="2448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CF739-FD8B-4F2F-8BC0-C9467029C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3" y="0"/>
            <a:ext cx="7000875" cy="5153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EB2BE1-2E69-45A5-8CCB-82148906C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3" y="5153025"/>
            <a:ext cx="7000875" cy="1212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52B0F7-510B-4A28-95B3-97BD7EE06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921" y="4055356"/>
            <a:ext cx="5075591" cy="139595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9EAE29-4830-4971-8B67-0242227BB13E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-6">
            <a:hlinkClick r:id="rId8" action="ppaction://hlinksldjump"/>
            <a:extLst>
              <a:ext uri="{FF2B5EF4-FFF2-40B4-BE49-F238E27FC236}">
                <a16:creationId xmlns:a16="http://schemas.microsoft.com/office/drawing/2014/main" id="{65DD6C2B-36B9-4E71-820F-66F44433319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76660" y="46037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Auto ARIMA</a:t>
            </a:r>
          </a:p>
        </p:txBody>
      </p:sp>
    </p:spTree>
    <p:extLst>
      <p:ext uri="{BB962C8B-B14F-4D97-AF65-F5344CB8AC3E}">
        <p14:creationId xmlns:p14="http://schemas.microsoft.com/office/powerpoint/2010/main" val="3025661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43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5A053-9B3E-4303-988B-6D6C27CE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136207"/>
            <a:ext cx="5255449" cy="16577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767284-6B62-4C52-93D8-6BFF32ADE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1"/>
          <a:stretch/>
        </p:blipFill>
        <p:spPr>
          <a:xfrm>
            <a:off x="7068921" y="41702"/>
            <a:ext cx="2667925" cy="12907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F35C1D-7570-476F-ABE7-417BA19D4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3" y="1793966"/>
            <a:ext cx="8153400" cy="4038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EDDC0C-C20E-4609-A9BD-82347223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93" y="4620715"/>
            <a:ext cx="6445926" cy="179750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CC5F374-9D39-48F1-A8BE-7B0D7FBE145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781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fbProphet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578" name="Picture 2" descr="Python Prophet - 자동차 판매량 시계열 데이터 예측하기(Time Series Forecasting) - 밥먹는 개발자">
            <a:extLst>
              <a:ext uri="{FF2B5EF4-FFF2-40B4-BE49-F238E27FC236}">
                <a16:creationId xmlns:a16="http://schemas.microsoft.com/office/drawing/2014/main" id="{339099C8-6F6C-4F87-B9E4-CF639899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08" y="1991269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447958-C340-4B33-A3F0-74B229BD6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08" y="40903"/>
            <a:ext cx="5543550" cy="6276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7078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26051-8154-4D34-B3BB-F57FB996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62" y="1913572"/>
            <a:ext cx="2600325" cy="714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E4C0BC-CDCA-4113-B2F1-DCD1AADB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62" y="2678021"/>
            <a:ext cx="2171700" cy="2343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7A152-C925-4E5D-AB03-CBD96911E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6104B1-0EAA-45F9-8972-1C982FB0C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815" y="1870709"/>
            <a:ext cx="1095375" cy="400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8AA3EC-A9BD-4F46-AD01-C70EDA941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929" y="2338387"/>
            <a:ext cx="3886200" cy="45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542A9B-B211-4C3F-A0C9-5BCEA0B7A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815" y="2903564"/>
            <a:ext cx="15525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9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37A152-C925-4E5D-AB03-CBD96911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A7B8E6-0AAC-4A87-AC34-0B846926A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" y="536530"/>
            <a:ext cx="5172075" cy="3990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707BBC-4BD8-416D-8931-932FAF2D4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18" y="705123"/>
            <a:ext cx="7012061" cy="43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64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A0A8C-A8AE-46C8-800D-8410DE50C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6" t="15873"/>
          <a:stretch/>
        </p:blipFill>
        <p:spPr>
          <a:xfrm>
            <a:off x="5708620" y="621928"/>
            <a:ext cx="5884529" cy="5769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753E9B-00C3-41DE-B446-60499D52C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849" y="40903"/>
            <a:ext cx="10020300" cy="581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135476-05A3-4BD6-BBD6-4C5CBA70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932" y="811121"/>
            <a:ext cx="2781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3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08A066-A7AF-44E0-98C4-F944B1AD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7" y="549456"/>
            <a:ext cx="7191375" cy="3181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788D15-97A6-4BFE-9B5A-72780889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66"/>
          <a:stretch/>
        </p:blipFill>
        <p:spPr>
          <a:xfrm>
            <a:off x="7160855" y="549456"/>
            <a:ext cx="4762547" cy="4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4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01. 프로젝트란 무엇일까? (이벤트) : 네이버 포스트">
            <a:extLst>
              <a:ext uri="{FF2B5EF4-FFF2-40B4-BE49-F238E27FC236}">
                <a16:creationId xmlns:a16="http://schemas.microsoft.com/office/drawing/2014/main" id="{4570D74B-5E03-4859-92D2-31D95A53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8" y="119645"/>
            <a:ext cx="5581964" cy="334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340CB0-FC1B-4A2E-9FE4-1D4F956A8A46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8237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3FC7FD-3E6B-4C7B-B4E4-6562FA7B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79" y="555987"/>
            <a:ext cx="9258300" cy="5467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9C5C52-7C0C-473A-81BF-2894E394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9" y="1732870"/>
            <a:ext cx="2057400" cy="25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7459DB-A3BE-4CB5-9F47-438D12951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981" y="45448"/>
            <a:ext cx="56007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42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D9123B-8FB6-488D-B2B9-E35885EE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614362"/>
            <a:ext cx="9315450" cy="5629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34A97A-3BF8-4C52-898B-D0D2E8E8A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36000"/>
            <a:ext cx="21907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17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13F025-3D77-41B6-8CB3-2BAC8C02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" y="1032101"/>
            <a:ext cx="5391150" cy="4010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39FF0E-8D45-4C86-B7E2-39B1E8D00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535" y="1154428"/>
            <a:ext cx="5471976" cy="3765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04FAFB-F1F1-4B5D-B682-8E72C43D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5" y="5205819"/>
            <a:ext cx="5867400" cy="533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508A65-B012-4372-8C8F-B4A84C824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5" y="5825899"/>
            <a:ext cx="1838325" cy="238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E4C856-71C9-444E-B486-A3519D21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5" y="564492"/>
            <a:ext cx="20574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13F025-3D77-41B6-8CB3-2BAC8C02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" y="1032101"/>
            <a:ext cx="5391150" cy="4010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04FAFB-F1F1-4B5D-B682-8E72C43D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5" y="5205819"/>
            <a:ext cx="5867400" cy="533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A7573C-4C7E-4B00-9710-F6CB96CC6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534" y="1234846"/>
            <a:ext cx="5677521" cy="38072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08C9B3-93C0-4A08-AD39-E03110A7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5" y="582658"/>
            <a:ext cx="2190750" cy="285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C38BDE-AEEE-489D-8739-D4551FA72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5" y="5902912"/>
            <a:ext cx="17240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36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934816-FE90-4369-B2C6-485E3FB74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" y="577079"/>
            <a:ext cx="7867650" cy="3248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C52191-A967-40D7-B87B-E9F1D455A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5" y="3967707"/>
            <a:ext cx="6715125" cy="2381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47D238-C5F7-47AE-BBE8-B5AFEFDF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680" y="40903"/>
            <a:ext cx="5570909" cy="32549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8DCD8F-3AF3-4E00-B55B-B91B4E318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020" y="139200"/>
            <a:ext cx="20574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83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C52191-A967-40D7-B87B-E9F1D455A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" y="3967707"/>
            <a:ext cx="6715125" cy="2381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A9F153-C5D9-499E-82FE-DFA620C2B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90" y="124913"/>
            <a:ext cx="2190750" cy="285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B7A591-99B3-4F84-8F7D-A9BEF86CB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605" y="40903"/>
            <a:ext cx="5202419" cy="3248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C65CC6-989F-434B-BB49-F0C131E35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5" y="543603"/>
            <a:ext cx="6873194" cy="23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92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D55B7B-96EE-4827-97AA-287BB015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0650" cy="521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74ABFE-090C-4E7C-B4C5-A6E7F72B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0" y="773974"/>
            <a:ext cx="2209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65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67A800-340B-44C1-864A-F3503381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63409"/>
            <a:ext cx="6210300" cy="6191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66BB9E-CBA1-47EA-962F-FB3CC53D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352" y="158115"/>
            <a:ext cx="2162175" cy="933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9E4DF2-4C3F-488E-ACCC-7E075A69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94" y="2838994"/>
            <a:ext cx="6128481" cy="35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64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Milestone Company, Infographic Vector. - 스톡일러스트 [32764340] - PIXTA">
            <a:extLst>
              <a:ext uri="{FF2B5EF4-FFF2-40B4-BE49-F238E27FC236}">
                <a16:creationId xmlns:a16="http://schemas.microsoft.com/office/drawing/2014/main" id="{26EA5F86-19BE-4B36-8BD0-927614DCD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"/>
          <a:stretch/>
        </p:blipFill>
        <p:spPr bwMode="auto">
          <a:xfrm>
            <a:off x="168999" y="138382"/>
            <a:ext cx="5594365" cy="36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62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D9BBB-2722-44C9-A0DB-E8001B2E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DC1E90-5271-4D9D-BD5E-F864241D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525" cy="4391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B66FDF-50FA-4A70-8179-EBA0B76B4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83" y="1784506"/>
            <a:ext cx="5346626" cy="439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318987-B469-452D-8C1F-B44D15327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22" y="3645250"/>
            <a:ext cx="3707933" cy="31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63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FCA69-B58D-4B7D-A061-7D4C48D9B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" y="990600"/>
            <a:ext cx="10868025" cy="48768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3500141-4E0A-4298-9BBD-8584270FA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50" y="66833"/>
            <a:ext cx="1309399" cy="98959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37CAD2-C5EC-4702-B31D-F4FF11F1D8A3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26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38F72-3608-45AD-BCC7-15FDFFD6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CF6AF1-D1EA-423C-B8CD-EA865340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61"/>
            <a:ext cx="7048500" cy="6457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B9AC58-E23F-47C7-BCBF-97794725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976" y="1952625"/>
            <a:ext cx="3600450" cy="3905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D57E28-780C-4CAD-B1CA-C3800CA8B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77561"/>
            <a:ext cx="4676775" cy="63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06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60CA174C-5B43-40F2-988D-7AA19372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4" y="114884"/>
            <a:ext cx="5556219" cy="312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03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DAC497-4069-4A96-91BF-5BB24371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4350" cy="388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0EC45C-0091-4969-912D-7979D549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175" y="3886200"/>
            <a:ext cx="3022175" cy="13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6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99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81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25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93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77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0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DA4567-CDC2-437E-83FA-54A7D166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" y="46036"/>
            <a:ext cx="10001252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FCA69-B58D-4B7D-A061-7D4C48D9B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" y="990600"/>
            <a:ext cx="10868025" cy="48768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3500141-4E0A-4298-9BBD-8584270FA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50" y="66833"/>
            <a:ext cx="1309399" cy="9895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244E92-60BC-446B-9091-B50883EEA4DB}"/>
              </a:ext>
            </a:extLst>
          </p:cNvPr>
          <p:cNvSpPr/>
          <p:nvPr/>
        </p:nvSpPr>
        <p:spPr>
          <a:xfrm>
            <a:off x="1637208" y="2034500"/>
            <a:ext cx="3805646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42723D-2E22-4E64-A81B-EEFE33F90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11" y="2511961"/>
            <a:ext cx="5712823" cy="561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776A57-1629-4513-BB3E-EF4C235460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10" y="3121371"/>
            <a:ext cx="5712823" cy="561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E450C9-D7E1-4A68-BF3D-1888DBB99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09" y="3669818"/>
            <a:ext cx="5712823" cy="561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C4FB9F-882B-440B-896E-D766BE8971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08" y="4222354"/>
            <a:ext cx="5712823" cy="561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7AEB0F-F354-4A18-8E9C-F20CC2A94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08" y="4800615"/>
            <a:ext cx="5712823" cy="5619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B69D6C-62DE-43B8-AD47-EC180B6A0135}"/>
              </a:ext>
            </a:extLst>
          </p:cNvPr>
          <p:cNvSpPr/>
          <p:nvPr/>
        </p:nvSpPr>
        <p:spPr>
          <a:xfrm>
            <a:off x="1637208" y="1456243"/>
            <a:ext cx="3805646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B0C0E4-0919-4652-9795-1D6C76F1412A}"/>
              </a:ext>
            </a:extLst>
          </p:cNvPr>
          <p:cNvSpPr/>
          <p:nvPr/>
        </p:nvSpPr>
        <p:spPr>
          <a:xfrm>
            <a:off x="1637208" y="2587596"/>
            <a:ext cx="3805646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2703FD-4EEB-4C9E-B24B-D0FA3A6810F2}"/>
              </a:ext>
            </a:extLst>
          </p:cNvPr>
          <p:cNvSpPr/>
          <p:nvPr/>
        </p:nvSpPr>
        <p:spPr>
          <a:xfrm>
            <a:off x="5442853" y="3138716"/>
            <a:ext cx="3831775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Transformer</a:t>
            </a:r>
            <a:r>
              <a:rPr lang="ko-KR" altLang="en-US" dirty="0"/>
              <a:t> 시작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CD300A-22B8-4E0C-BEEA-06D6D70FA657}"/>
              </a:ext>
            </a:extLst>
          </p:cNvPr>
          <p:cNvSpPr/>
          <p:nvPr/>
        </p:nvSpPr>
        <p:spPr>
          <a:xfrm>
            <a:off x="4502331" y="3726520"/>
            <a:ext cx="4763587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ARIMA, Prophet, LSTM, </a:t>
            </a:r>
            <a:r>
              <a:rPr lang="en-US" altLang="ko-KR" dirty="0" err="1"/>
              <a:t>XGBoost</a:t>
            </a:r>
            <a:r>
              <a:rPr lang="en-US" altLang="ko-KR" dirty="0"/>
              <a:t>, TFT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2EDC1-75C8-4353-8D01-B60716129A78}"/>
              </a:ext>
            </a:extLst>
          </p:cNvPr>
          <p:cNvSpPr/>
          <p:nvPr/>
        </p:nvSpPr>
        <p:spPr>
          <a:xfrm>
            <a:off x="5442853" y="4287900"/>
            <a:ext cx="3814353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과거 데이터 검증</a:t>
            </a:r>
            <a:r>
              <a:rPr lang="en-US" altLang="ko-KR" dirty="0"/>
              <a:t>, </a:t>
            </a:r>
            <a:r>
              <a:rPr lang="ko-KR" altLang="en-US" dirty="0"/>
              <a:t>모의 테스트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AD16E3-9379-41BE-9AA3-DD91233EF955}"/>
              </a:ext>
            </a:extLst>
          </p:cNvPr>
          <p:cNvSpPr/>
          <p:nvPr/>
        </p:nvSpPr>
        <p:spPr>
          <a:xfrm>
            <a:off x="7350031" y="4849477"/>
            <a:ext cx="2865123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별 가중치 설정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0259ED-A1A3-4121-98E8-147861C6669E}"/>
              </a:ext>
            </a:extLst>
          </p:cNvPr>
          <p:cNvSpPr/>
          <p:nvPr/>
        </p:nvSpPr>
        <p:spPr>
          <a:xfrm>
            <a:off x="8290560" y="5410857"/>
            <a:ext cx="1924592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배포 및 테스트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DE01F0-9C7C-46C6-B1E8-BFCC2DD20C2B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06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A6B778-09BF-46DE-B00A-F8739C23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642937"/>
            <a:ext cx="82200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62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EC18A3-EC76-4C75-98B5-F7284A74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647825"/>
            <a:ext cx="115919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48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EC326-5AB4-4BAD-863D-8C47EDC7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14" y="0"/>
            <a:ext cx="7413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1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CE7970-C426-4D53-B23E-F6F970D4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9" y="46037"/>
            <a:ext cx="5162550" cy="670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E71658-B05E-4C8D-A3C8-1B2BBA61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491" y="531223"/>
            <a:ext cx="5419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77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5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04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576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23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037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3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2E998637-F2D9-4594-9270-0546B28A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7D7A04-EBBE-4189-A5E2-62BE729AFD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2"/>
          <a:stretch/>
        </p:blipFill>
        <p:spPr>
          <a:xfrm>
            <a:off x="1804307" y="2012496"/>
            <a:ext cx="9254218" cy="405765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F2F4B08-465D-497F-B250-532881836B1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7015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92A1C-76FC-497C-A3C9-A5D941E6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CB2557-7E70-461F-B259-4F56D759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9175" cy="514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A29E7A-86BF-4FAA-939F-2A1E289D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067073"/>
            <a:ext cx="44386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87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92A1C-76FC-497C-A3C9-A5D941E6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AACCF-E8CB-4360-95B0-4BF972D3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72200" cy="5648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C7139E-A357-4FC5-B79A-56378206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60" y="347186"/>
            <a:ext cx="4356763" cy="49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490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92A1C-76FC-497C-A3C9-A5D941E6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9B21C-23E2-48BE-B4A2-1B21CDCC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" y="0"/>
            <a:ext cx="7922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556D33-2A85-4F5F-9474-629C84C9F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14"/>
          <a:stretch/>
        </p:blipFill>
        <p:spPr>
          <a:xfrm>
            <a:off x="2796387" y="768701"/>
            <a:ext cx="9308927" cy="5577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0B217A-7C7C-4EC8-AABA-6E04C2513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156648"/>
            <a:ext cx="2796387" cy="27129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B3B6FD-BE2F-4973-9462-33A29EC16E4C}"/>
              </a:ext>
            </a:extLst>
          </p:cNvPr>
          <p:cNvSpPr/>
          <p:nvPr/>
        </p:nvSpPr>
        <p:spPr>
          <a:xfrm>
            <a:off x="5853793" y="3339193"/>
            <a:ext cx="1289957" cy="61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C80F3-CB92-42B5-AF5A-7E28CFE6BCAE}"/>
              </a:ext>
            </a:extLst>
          </p:cNvPr>
          <p:cNvSpPr/>
          <p:nvPr/>
        </p:nvSpPr>
        <p:spPr>
          <a:xfrm>
            <a:off x="8903354" y="3948792"/>
            <a:ext cx="655442" cy="24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795AD3-EBBF-424E-B096-A11D287E39F4}"/>
              </a:ext>
            </a:extLst>
          </p:cNvPr>
          <p:cNvSpPr/>
          <p:nvPr/>
        </p:nvSpPr>
        <p:spPr>
          <a:xfrm>
            <a:off x="8903353" y="5023808"/>
            <a:ext cx="655442" cy="24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0C58E4E-ABDC-4E99-85E8-8D3C490D9E8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9379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{90BFE6E1-B977-44A0-8BEA-735EB3F0D64B}tf56160789_win32</Template>
  <TotalTime>1626</TotalTime>
  <Words>977</Words>
  <Application>Microsoft Office PowerPoint</Application>
  <PresentationFormat>와이드스크린</PresentationFormat>
  <Paragraphs>374</Paragraphs>
  <Slides>82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7" baseType="lpstr">
      <vt:lpstr>HY헤드라인M</vt:lpstr>
      <vt:lpstr>MJXc-TeX-math-I</vt:lpstr>
      <vt:lpstr>돋움</vt:lpstr>
      <vt:lpstr>맑은 고딕</vt:lpstr>
      <vt:lpstr>맑은 고딕</vt:lpstr>
      <vt:lpstr>휴먼둥근헤드라인</vt:lpstr>
      <vt:lpstr>휴먼모음T</vt:lpstr>
      <vt:lpstr>Aharoni</vt:lpstr>
      <vt:lpstr>Arial</vt:lpstr>
      <vt:lpstr>Calibri</vt:lpstr>
      <vt:lpstr>Consolas</vt:lpstr>
      <vt:lpstr>Franklin Gothic Book</vt:lpstr>
      <vt:lpstr>Lato</vt:lpstr>
      <vt:lpstr>Merriweather</vt:lpstr>
      <vt:lpstr>1_RetrospectVTI</vt:lpstr>
      <vt:lpstr>Kospi200 선물 자동매매 System JB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2012 증권사 재직 시절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Kospi200 선물 자동매매 System JB</dc:title>
  <dc:creator>이소담</dc:creator>
  <cp:lastModifiedBy>이소담</cp:lastModifiedBy>
  <cp:revision>9</cp:revision>
  <dcterms:created xsi:type="dcterms:W3CDTF">2022-04-03T04:25:42Z</dcterms:created>
  <dcterms:modified xsi:type="dcterms:W3CDTF">2022-04-06T19:18:49Z</dcterms:modified>
</cp:coreProperties>
</file>